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6327"/>
  </p:normalViewPr>
  <p:slideViewPr>
    <p:cSldViewPr snapToGrid="0" snapToObjects="1">
      <p:cViewPr>
        <p:scale>
          <a:sx n="88" d="100"/>
          <a:sy n="88" d="100"/>
        </p:scale>
        <p:origin x="138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FAB8A-4FEC-4A6A-8BC0-A0BA58AAC35B}"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283351B0-2EC6-42E2-B468-12F29231373E}">
      <dgm:prSet/>
      <dgm:spPr/>
      <dgm:t>
        <a:bodyPr/>
        <a:lstStyle/>
        <a:p>
          <a:pPr>
            <a:defRPr cap="all"/>
          </a:pPr>
          <a:r>
            <a:rPr lang="en-US" u="sng"/>
            <a:t>Data Lakes</a:t>
          </a:r>
          <a:endParaRPr lang="en-US"/>
        </a:p>
      </dgm:t>
    </dgm:pt>
    <dgm:pt modelId="{388C73EA-0E45-4198-B8AF-3291543F5EA5}" type="parTrans" cxnId="{DAD27FE6-F37D-4DBC-9078-665BD75B2E47}">
      <dgm:prSet/>
      <dgm:spPr/>
      <dgm:t>
        <a:bodyPr/>
        <a:lstStyle/>
        <a:p>
          <a:endParaRPr lang="en-US"/>
        </a:p>
      </dgm:t>
    </dgm:pt>
    <dgm:pt modelId="{1FCA51E6-FB17-445F-94A7-E54703EE665D}" type="sibTrans" cxnId="{DAD27FE6-F37D-4DBC-9078-665BD75B2E47}">
      <dgm:prSet/>
      <dgm:spPr/>
      <dgm:t>
        <a:bodyPr/>
        <a:lstStyle/>
        <a:p>
          <a:endParaRPr lang="en-US"/>
        </a:p>
      </dgm:t>
    </dgm:pt>
    <dgm:pt modelId="{69DF4A86-CA47-4F85-A82A-57C53E55ACB4}">
      <dgm:prSet/>
      <dgm:spPr/>
      <dgm:t>
        <a:bodyPr/>
        <a:lstStyle/>
        <a:p>
          <a:pPr>
            <a:defRPr cap="all"/>
          </a:pPr>
          <a:r>
            <a:rPr lang="en-US" u="sng"/>
            <a:t>Serverless Architecture</a:t>
          </a:r>
          <a:endParaRPr lang="en-US"/>
        </a:p>
      </dgm:t>
    </dgm:pt>
    <dgm:pt modelId="{4E579767-FC1F-4A85-AB6A-206686977A94}" type="parTrans" cxnId="{BC204A81-9EC4-4A36-AE68-233AC4FCC7ED}">
      <dgm:prSet/>
      <dgm:spPr/>
      <dgm:t>
        <a:bodyPr/>
        <a:lstStyle/>
        <a:p>
          <a:endParaRPr lang="en-US"/>
        </a:p>
      </dgm:t>
    </dgm:pt>
    <dgm:pt modelId="{A540E086-212C-4E23-A10B-5DAB5E00D8F8}" type="sibTrans" cxnId="{BC204A81-9EC4-4A36-AE68-233AC4FCC7ED}">
      <dgm:prSet/>
      <dgm:spPr/>
      <dgm:t>
        <a:bodyPr/>
        <a:lstStyle/>
        <a:p>
          <a:endParaRPr lang="en-US"/>
        </a:p>
      </dgm:t>
    </dgm:pt>
    <dgm:pt modelId="{4A62A882-3A2B-4B20-959E-99C3767FA43F}">
      <dgm:prSet/>
      <dgm:spPr/>
      <dgm:t>
        <a:bodyPr/>
        <a:lstStyle/>
        <a:p>
          <a:pPr>
            <a:defRPr cap="all"/>
          </a:pPr>
          <a:r>
            <a:rPr lang="en-US" u="sng"/>
            <a:t>ETL Pipeline</a:t>
          </a:r>
          <a:endParaRPr lang="en-US"/>
        </a:p>
      </dgm:t>
    </dgm:pt>
    <dgm:pt modelId="{F1A1902D-90F9-45E8-B017-A2439A5E8A07}" type="parTrans" cxnId="{75D69F42-6464-4ADA-94EC-ABBFE6002BEA}">
      <dgm:prSet/>
      <dgm:spPr/>
      <dgm:t>
        <a:bodyPr/>
        <a:lstStyle/>
        <a:p>
          <a:endParaRPr lang="en-US"/>
        </a:p>
      </dgm:t>
    </dgm:pt>
    <dgm:pt modelId="{2B59DF9A-BE80-474C-9FB4-3F98C0E9E34F}" type="sibTrans" cxnId="{75D69F42-6464-4ADA-94EC-ABBFE6002BEA}">
      <dgm:prSet/>
      <dgm:spPr/>
      <dgm:t>
        <a:bodyPr/>
        <a:lstStyle/>
        <a:p>
          <a:endParaRPr lang="en-US"/>
        </a:p>
      </dgm:t>
    </dgm:pt>
    <dgm:pt modelId="{93F503D3-1D3A-4F48-8141-D73A11E407E4}">
      <dgm:prSet/>
      <dgm:spPr/>
      <dgm:t>
        <a:bodyPr/>
        <a:lstStyle/>
        <a:p>
          <a:pPr>
            <a:defRPr cap="all"/>
          </a:pPr>
          <a:r>
            <a:rPr lang="en-US" u="sng"/>
            <a:t>Modern MLOps</a:t>
          </a:r>
          <a:endParaRPr lang="en-US"/>
        </a:p>
      </dgm:t>
    </dgm:pt>
    <dgm:pt modelId="{D1E4FD48-7B28-4C81-A927-F9A6208D1F6C}" type="parTrans" cxnId="{2428FC5F-8CCA-4F27-B00F-C066D5D18ECD}">
      <dgm:prSet/>
      <dgm:spPr/>
      <dgm:t>
        <a:bodyPr/>
        <a:lstStyle/>
        <a:p>
          <a:endParaRPr lang="en-US"/>
        </a:p>
      </dgm:t>
    </dgm:pt>
    <dgm:pt modelId="{5F745DE1-BF69-4665-8A9E-6EFD6814C77C}" type="sibTrans" cxnId="{2428FC5F-8CCA-4F27-B00F-C066D5D18ECD}">
      <dgm:prSet/>
      <dgm:spPr/>
      <dgm:t>
        <a:bodyPr/>
        <a:lstStyle/>
        <a:p>
          <a:endParaRPr lang="en-US"/>
        </a:p>
      </dgm:t>
    </dgm:pt>
    <dgm:pt modelId="{2B1B53AF-B6F4-4E41-871C-89EC8682AE24}" type="pres">
      <dgm:prSet presAssocID="{4FFFAB8A-4FEC-4A6A-8BC0-A0BA58AAC35B}" presName="root" presStyleCnt="0">
        <dgm:presLayoutVars>
          <dgm:dir/>
          <dgm:resizeHandles val="exact"/>
        </dgm:presLayoutVars>
      </dgm:prSet>
      <dgm:spPr/>
    </dgm:pt>
    <dgm:pt modelId="{8F56F267-7882-4833-A7BA-5BB3F4A04165}" type="pres">
      <dgm:prSet presAssocID="{283351B0-2EC6-42E2-B468-12F29231373E}" presName="compNode" presStyleCnt="0"/>
      <dgm:spPr/>
    </dgm:pt>
    <dgm:pt modelId="{94D9D66E-E1CF-48A7-BDA9-5C23BC6203D5}" type="pres">
      <dgm:prSet presAssocID="{283351B0-2EC6-42E2-B468-12F29231373E}" presName="iconBgRect" presStyleLbl="bgShp" presStyleIdx="0" presStyleCnt="4"/>
      <dgm:spPr/>
    </dgm:pt>
    <dgm:pt modelId="{F1F36DBD-3015-4B20-B76F-7B6DA949240F}" type="pres">
      <dgm:prSet presAssocID="{283351B0-2EC6-42E2-B468-12F2923137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7B61134-664A-442C-BD85-5AE7CBBE9BEA}" type="pres">
      <dgm:prSet presAssocID="{283351B0-2EC6-42E2-B468-12F29231373E}" presName="spaceRect" presStyleCnt="0"/>
      <dgm:spPr/>
    </dgm:pt>
    <dgm:pt modelId="{363C7940-DE60-43EF-9619-6E233149EA17}" type="pres">
      <dgm:prSet presAssocID="{283351B0-2EC6-42E2-B468-12F29231373E}" presName="textRect" presStyleLbl="revTx" presStyleIdx="0" presStyleCnt="4">
        <dgm:presLayoutVars>
          <dgm:chMax val="1"/>
          <dgm:chPref val="1"/>
        </dgm:presLayoutVars>
      </dgm:prSet>
      <dgm:spPr/>
    </dgm:pt>
    <dgm:pt modelId="{B769EB18-C714-4A0E-8D36-43714109D82B}" type="pres">
      <dgm:prSet presAssocID="{1FCA51E6-FB17-445F-94A7-E54703EE665D}" presName="sibTrans" presStyleCnt="0"/>
      <dgm:spPr/>
    </dgm:pt>
    <dgm:pt modelId="{81EAEAEC-D8D6-4DC6-9A64-C8883ABDCE9C}" type="pres">
      <dgm:prSet presAssocID="{69DF4A86-CA47-4F85-A82A-57C53E55ACB4}" presName="compNode" presStyleCnt="0"/>
      <dgm:spPr/>
    </dgm:pt>
    <dgm:pt modelId="{F5D8B263-27CE-49AA-A459-BC07C6DFDE18}" type="pres">
      <dgm:prSet presAssocID="{69DF4A86-CA47-4F85-A82A-57C53E55ACB4}" presName="iconBgRect" presStyleLbl="bgShp" presStyleIdx="1" presStyleCnt="4"/>
      <dgm:spPr/>
    </dgm:pt>
    <dgm:pt modelId="{F225139D-314D-4BB6-B7B3-757403C71145}" type="pres">
      <dgm:prSet presAssocID="{69DF4A86-CA47-4F85-A82A-57C53E55AC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EF59DF1-C0AA-480B-9758-46540E4FE82E}" type="pres">
      <dgm:prSet presAssocID="{69DF4A86-CA47-4F85-A82A-57C53E55ACB4}" presName="spaceRect" presStyleCnt="0"/>
      <dgm:spPr/>
    </dgm:pt>
    <dgm:pt modelId="{695CD55A-7A55-4B5F-A63E-20F3D40FE32A}" type="pres">
      <dgm:prSet presAssocID="{69DF4A86-CA47-4F85-A82A-57C53E55ACB4}" presName="textRect" presStyleLbl="revTx" presStyleIdx="1" presStyleCnt="4">
        <dgm:presLayoutVars>
          <dgm:chMax val="1"/>
          <dgm:chPref val="1"/>
        </dgm:presLayoutVars>
      </dgm:prSet>
      <dgm:spPr/>
    </dgm:pt>
    <dgm:pt modelId="{2D4903F6-895E-4E80-8E23-F17B0F2300B7}" type="pres">
      <dgm:prSet presAssocID="{A540E086-212C-4E23-A10B-5DAB5E00D8F8}" presName="sibTrans" presStyleCnt="0"/>
      <dgm:spPr/>
    </dgm:pt>
    <dgm:pt modelId="{CCF16FC1-A225-43DF-A3F2-E2C3B114004A}" type="pres">
      <dgm:prSet presAssocID="{4A62A882-3A2B-4B20-959E-99C3767FA43F}" presName="compNode" presStyleCnt="0"/>
      <dgm:spPr/>
    </dgm:pt>
    <dgm:pt modelId="{7363D3E8-0670-4642-9AEE-C3FC04F085DF}" type="pres">
      <dgm:prSet presAssocID="{4A62A882-3A2B-4B20-959E-99C3767FA43F}" presName="iconBgRect" presStyleLbl="bgShp" presStyleIdx="2" presStyleCnt="4"/>
      <dgm:spPr/>
    </dgm:pt>
    <dgm:pt modelId="{B70CF5A0-9CC7-483A-9D3E-A881B82A6DC6}" type="pres">
      <dgm:prSet presAssocID="{4A62A882-3A2B-4B20-959E-99C3767FA4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BBA320C-1179-4F93-A38D-ED25AC4F2FED}" type="pres">
      <dgm:prSet presAssocID="{4A62A882-3A2B-4B20-959E-99C3767FA43F}" presName="spaceRect" presStyleCnt="0"/>
      <dgm:spPr/>
    </dgm:pt>
    <dgm:pt modelId="{B9BC2657-1F3D-41C0-85E8-B77B3EABC3D9}" type="pres">
      <dgm:prSet presAssocID="{4A62A882-3A2B-4B20-959E-99C3767FA43F}" presName="textRect" presStyleLbl="revTx" presStyleIdx="2" presStyleCnt="4">
        <dgm:presLayoutVars>
          <dgm:chMax val="1"/>
          <dgm:chPref val="1"/>
        </dgm:presLayoutVars>
      </dgm:prSet>
      <dgm:spPr/>
    </dgm:pt>
    <dgm:pt modelId="{0FCD657C-6988-4804-A7EE-75A39988859D}" type="pres">
      <dgm:prSet presAssocID="{2B59DF9A-BE80-474C-9FB4-3F98C0E9E34F}" presName="sibTrans" presStyleCnt="0"/>
      <dgm:spPr/>
    </dgm:pt>
    <dgm:pt modelId="{7EEC3D0F-161C-4C84-BE08-0C4CDD3A0B59}" type="pres">
      <dgm:prSet presAssocID="{93F503D3-1D3A-4F48-8141-D73A11E407E4}" presName="compNode" presStyleCnt="0"/>
      <dgm:spPr/>
    </dgm:pt>
    <dgm:pt modelId="{6E0D2B44-869D-47F6-A0A2-6619253AC444}" type="pres">
      <dgm:prSet presAssocID="{93F503D3-1D3A-4F48-8141-D73A11E407E4}" presName="iconBgRect" presStyleLbl="bgShp" presStyleIdx="3" presStyleCnt="4"/>
      <dgm:spPr/>
    </dgm:pt>
    <dgm:pt modelId="{E4D27C01-7A7D-4A9D-B25D-0FFE6A20F670}" type="pres">
      <dgm:prSet presAssocID="{93F503D3-1D3A-4F48-8141-D73A11E407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C96B01D-B104-4CD9-805F-6605CC61EED6}" type="pres">
      <dgm:prSet presAssocID="{93F503D3-1D3A-4F48-8141-D73A11E407E4}" presName="spaceRect" presStyleCnt="0"/>
      <dgm:spPr/>
    </dgm:pt>
    <dgm:pt modelId="{217C0000-FAC8-4770-A089-559B7DAD318B}" type="pres">
      <dgm:prSet presAssocID="{93F503D3-1D3A-4F48-8141-D73A11E407E4}" presName="textRect" presStyleLbl="revTx" presStyleIdx="3" presStyleCnt="4">
        <dgm:presLayoutVars>
          <dgm:chMax val="1"/>
          <dgm:chPref val="1"/>
        </dgm:presLayoutVars>
      </dgm:prSet>
      <dgm:spPr/>
    </dgm:pt>
  </dgm:ptLst>
  <dgm:cxnLst>
    <dgm:cxn modelId="{5AE2CA0D-9AD3-4261-A453-BD403963DF79}" type="presOf" srcId="{4A62A882-3A2B-4B20-959E-99C3767FA43F}" destId="{B9BC2657-1F3D-41C0-85E8-B77B3EABC3D9}" srcOrd="0" destOrd="0" presId="urn:microsoft.com/office/officeart/2018/5/layout/IconCircleLabelList"/>
    <dgm:cxn modelId="{75D69F42-6464-4ADA-94EC-ABBFE6002BEA}" srcId="{4FFFAB8A-4FEC-4A6A-8BC0-A0BA58AAC35B}" destId="{4A62A882-3A2B-4B20-959E-99C3767FA43F}" srcOrd="2" destOrd="0" parTransId="{F1A1902D-90F9-45E8-B017-A2439A5E8A07}" sibTransId="{2B59DF9A-BE80-474C-9FB4-3F98C0E9E34F}"/>
    <dgm:cxn modelId="{2428FC5F-8CCA-4F27-B00F-C066D5D18ECD}" srcId="{4FFFAB8A-4FEC-4A6A-8BC0-A0BA58AAC35B}" destId="{93F503D3-1D3A-4F48-8141-D73A11E407E4}" srcOrd="3" destOrd="0" parTransId="{D1E4FD48-7B28-4C81-A927-F9A6208D1F6C}" sibTransId="{5F745DE1-BF69-4665-8A9E-6EFD6814C77C}"/>
    <dgm:cxn modelId="{BC204A81-9EC4-4A36-AE68-233AC4FCC7ED}" srcId="{4FFFAB8A-4FEC-4A6A-8BC0-A0BA58AAC35B}" destId="{69DF4A86-CA47-4F85-A82A-57C53E55ACB4}" srcOrd="1" destOrd="0" parTransId="{4E579767-FC1F-4A85-AB6A-206686977A94}" sibTransId="{A540E086-212C-4E23-A10B-5DAB5E00D8F8}"/>
    <dgm:cxn modelId="{62D9B6BD-97D6-434E-A835-1DF8F863E0B5}" type="presOf" srcId="{283351B0-2EC6-42E2-B468-12F29231373E}" destId="{363C7940-DE60-43EF-9619-6E233149EA17}" srcOrd="0" destOrd="0" presId="urn:microsoft.com/office/officeart/2018/5/layout/IconCircleLabelList"/>
    <dgm:cxn modelId="{93801ED2-8A5D-4F68-BF74-BD359E3ACD88}" type="presOf" srcId="{69DF4A86-CA47-4F85-A82A-57C53E55ACB4}" destId="{695CD55A-7A55-4B5F-A63E-20F3D40FE32A}" srcOrd="0" destOrd="0" presId="urn:microsoft.com/office/officeart/2018/5/layout/IconCircleLabelList"/>
    <dgm:cxn modelId="{605187D4-B49A-4884-A3BA-BA6F54A3A7D9}" type="presOf" srcId="{93F503D3-1D3A-4F48-8141-D73A11E407E4}" destId="{217C0000-FAC8-4770-A089-559B7DAD318B}" srcOrd="0" destOrd="0" presId="urn:microsoft.com/office/officeart/2018/5/layout/IconCircleLabelList"/>
    <dgm:cxn modelId="{F4D21DD8-9D88-4C34-8AA5-A87DEE3158CA}" type="presOf" srcId="{4FFFAB8A-4FEC-4A6A-8BC0-A0BA58AAC35B}" destId="{2B1B53AF-B6F4-4E41-871C-89EC8682AE24}" srcOrd="0" destOrd="0" presId="urn:microsoft.com/office/officeart/2018/5/layout/IconCircleLabelList"/>
    <dgm:cxn modelId="{DAD27FE6-F37D-4DBC-9078-665BD75B2E47}" srcId="{4FFFAB8A-4FEC-4A6A-8BC0-A0BA58AAC35B}" destId="{283351B0-2EC6-42E2-B468-12F29231373E}" srcOrd="0" destOrd="0" parTransId="{388C73EA-0E45-4198-B8AF-3291543F5EA5}" sibTransId="{1FCA51E6-FB17-445F-94A7-E54703EE665D}"/>
    <dgm:cxn modelId="{25AC9713-82A5-4AEF-B39A-61A9DEE14EE5}" type="presParOf" srcId="{2B1B53AF-B6F4-4E41-871C-89EC8682AE24}" destId="{8F56F267-7882-4833-A7BA-5BB3F4A04165}" srcOrd="0" destOrd="0" presId="urn:microsoft.com/office/officeart/2018/5/layout/IconCircleLabelList"/>
    <dgm:cxn modelId="{586ED9E9-901A-4CC9-8556-F4FA3892946B}" type="presParOf" srcId="{8F56F267-7882-4833-A7BA-5BB3F4A04165}" destId="{94D9D66E-E1CF-48A7-BDA9-5C23BC6203D5}" srcOrd="0" destOrd="0" presId="urn:microsoft.com/office/officeart/2018/5/layout/IconCircleLabelList"/>
    <dgm:cxn modelId="{C386A29E-4450-4C10-8C9D-1C586EC7B4BD}" type="presParOf" srcId="{8F56F267-7882-4833-A7BA-5BB3F4A04165}" destId="{F1F36DBD-3015-4B20-B76F-7B6DA949240F}" srcOrd="1" destOrd="0" presId="urn:microsoft.com/office/officeart/2018/5/layout/IconCircleLabelList"/>
    <dgm:cxn modelId="{5841A0CE-C0D3-4CAB-AE95-F9E17DD08618}" type="presParOf" srcId="{8F56F267-7882-4833-A7BA-5BB3F4A04165}" destId="{D7B61134-664A-442C-BD85-5AE7CBBE9BEA}" srcOrd="2" destOrd="0" presId="urn:microsoft.com/office/officeart/2018/5/layout/IconCircleLabelList"/>
    <dgm:cxn modelId="{285D2613-0E9E-4199-B474-A8BA04E38857}" type="presParOf" srcId="{8F56F267-7882-4833-A7BA-5BB3F4A04165}" destId="{363C7940-DE60-43EF-9619-6E233149EA17}" srcOrd="3" destOrd="0" presId="urn:microsoft.com/office/officeart/2018/5/layout/IconCircleLabelList"/>
    <dgm:cxn modelId="{71E4DAF3-2A2C-4B52-B62C-DFBA4A7D3240}" type="presParOf" srcId="{2B1B53AF-B6F4-4E41-871C-89EC8682AE24}" destId="{B769EB18-C714-4A0E-8D36-43714109D82B}" srcOrd="1" destOrd="0" presId="urn:microsoft.com/office/officeart/2018/5/layout/IconCircleLabelList"/>
    <dgm:cxn modelId="{E7A30D77-899F-42B4-B02F-5238064CDD55}" type="presParOf" srcId="{2B1B53AF-B6F4-4E41-871C-89EC8682AE24}" destId="{81EAEAEC-D8D6-4DC6-9A64-C8883ABDCE9C}" srcOrd="2" destOrd="0" presId="urn:microsoft.com/office/officeart/2018/5/layout/IconCircleLabelList"/>
    <dgm:cxn modelId="{1FECA548-523F-4A31-82BA-E7E31575562F}" type="presParOf" srcId="{81EAEAEC-D8D6-4DC6-9A64-C8883ABDCE9C}" destId="{F5D8B263-27CE-49AA-A459-BC07C6DFDE18}" srcOrd="0" destOrd="0" presId="urn:microsoft.com/office/officeart/2018/5/layout/IconCircleLabelList"/>
    <dgm:cxn modelId="{33CA15B4-11BE-4B4C-A4F5-B044B7E46E60}" type="presParOf" srcId="{81EAEAEC-D8D6-4DC6-9A64-C8883ABDCE9C}" destId="{F225139D-314D-4BB6-B7B3-757403C71145}" srcOrd="1" destOrd="0" presId="urn:microsoft.com/office/officeart/2018/5/layout/IconCircleLabelList"/>
    <dgm:cxn modelId="{D523FF90-D691-43D1-A3EE-7F928C22C922}" type="presParOf" srcId="{81EAEAEC-D8D6-4DC6-9A64-C8883ABDCE9C}" destId="{2EF59DF1-C0AA-480B-9758-46540E4FE82E}" srcOrd="2" destOrd="0" presId="urn:microsoft.com/office/officeart/2018/5/layout/IconCircleLabelList"/>
    <dgm:cxn modelId="{255BA17E-9FAD-4D6D-82A4-3351D1C9356B}" type="presParOf" srcId="{81EAEAEC-D8D6-4DC6-9A64-C8883ABDCE9C}" destId="{695CD55A-7A55-4B5F-A63E-20F3D40FE32A}" srcOrd="3" destOrd="0" presId="urn:microsoft.com/office/officeart/2018/5/layout/IconCircleLabelList"/>
    <dgm:cxn modelId="{88C29593-8A64-4251-BAA8-ABA222611848}" type="presParOf" srcId="{2B1B53AF-B6F4-4E41-871C-89EC8682AE24}" destId="{2D4903F6-895E-4E80-8E23-F17B0F2300B7}" srcOrd="3" destOrd="0" presId="urn:microsoft.com/office/officeart/2018/5/layout/IconCircleLabelList"/>
    <dgm:cxn modelId="{0FB98FEA-732A-4F94-BB7D-160E4E3DB4F9}" type="presParOf" srcId="{2B1B53AF-B6F4-4E41-871C-89EC8682AE24}" destId="{CCF16FC1-A225-43DF-A3F2-E2C3B114004A}" srcOrd="4" destOrd="0" presId="urn:microsoft.com/office/officeart/2018/5/layout/IconCircleLabelList"/>
    <dgm:cxn modelId="{A085B6FB-8C21-4467-B64A-C3CD1A1849A2}" type="presParOf" srcId="{CCF16FC1-A225-43DF-A3F2-E2C3B114004A}" destId="{7363D3E8-0670-4642-9AEE-C3FC04F085DF}" srcOrd="0" destOrd="0" presId="urn:microsoft.com/office/officeart/2018/5/layout/IconCircleLabelList"/>
    <dgm:cxn modelId="{328C259C-A6DD-412C-A814-FE40BD3EAC83}" type="presParOf" srcId="{CCF16FC1-A225-43DF-A3F2-E2C3B114004A}" destId="{B70CF5A0-9CC7-483A-9D3E-A881B82A6DC6}" srcOrd="1" destOrd="0" presId="urn:microsoft.com/office/officeart/2018/5/layout/IconCircleLabelList"/>
    <dgm:cxn modelId="{6F9EE06E-3EA3-4F74-B0AC-A4A0CBB5EEEA}" type="presParOf" srcId="{CCF16FC1-A225-43DF-A3F2-E2C3B114004A}" destId="{3BBA320C-1179-4F93-A38D-ED25AC4F2FED}" srcOrd="2" destOrd="0" presId="urn:microsoft.com/office/officeart/2018/5/layout/IconCircleLabelList"/>
    <dgm:cxn modelId="{F8FAB4A4-99F1-4A87-AAFD-B70B85C3CFCF}" type="presParOf" srcId="{CCF16FC1-A225-43DF-A3F2-E2C3B114004A}" destId="{B9BC2657-1F3D-41C0-85E8-B77B3EABC3D9}" srcOrd="3" destOrd="0" presId="urn:microsoft.com/office/officeart/2018/5/layout/IconCircleLabelList"/>
    <dgm:cxn modelId="{9477A4FC-D2C2-434C-8619-8227C9F4A1AB}" type="presParOf" srcId="{2B1B53AF-B6F4-4E41-871C-89EC8682AE24}" destId="{0FCD657C-6988-4804-A7EE-75A39988859D}" srcOrd="5" destOrd="0" presId="urn:microsoft.com/office/officeart/2018/5/layout/IconCircleLabelList"/>
    <dgm:cxn modelId="{BAB5479A-B09B-44B3-9007-132D762C1716}" type="presParOf" srcId="{2B1B53AF-B6F4-4E41-871C-89EC8682AE24}" destId="{7EEC3D0F-161C-4C84-BE08-0C4CDD3A0B59}" srcOrd="6" destOrd="0" presId="urn:microsoft.com/office/officeart/2018/5/layout/IconCircleLabelList"/>
    <dgm:cxn modelId="{1CE21DD3-EBAC-4E34-9814-733D1D34E36B}" type="presParOf" srcId="{7EEC3D0F-161C-4C84-BE08-0C4CDD3A0B59}" destId="{6E0D2B44-869D-47F6-A0A2-6619253AC444}" srcOrd="0" destOrd="0" presId="urn:microsoft.com/office/officeart/2018/5/layout/IconCircleLabelList"/>
    <dgm:cxn modelId="{297AB736-ED80-4577-AC5C-5DDA65CFDFF8}" type="presParOf" srcId="{7EEC3D0F-161C-4C84-BE08-0C4CDD3A0B59}" destId="{E4D27C01-7A7D-4A9D-B25D-0FFE6A20F670}" srcOrd="1" destOrd="0" presId="urn:microsoft.com/office/officeart/2018/5/layout/IconCircleLabelList"/>
    <dgm:cxn modelId="{487BCC79-4C01-4F6F-BEC2-5E56FEFFCAFD}" type="presParOf" srcId="{7EEC3D0F-161C-4C84-BE08-0C4CDD3A0B59}" destId="{EC96B01D-B104-4CD9-805F-6605CC61EED6}" srcOrd="2" destOrd="0" presId="urn:microsoft.com/office/officeart/2018/5/layout/IconCircleLabelList"/>
    <dgm:cxn modelId="{3104CE97-96FF-4079-87BA-584B623AA6B5}" type="presParOf" srcId="{7EEC3D0F-161C-4C84-BE08-0C4CDD3A0B59}" destId="{217C0000-FAC8-4770-A089-559B7DAD318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875B9A-E7D2-42AC-9C3B-8D48CD2A66A4}"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FBBC2B6F-CBF3-4730-9697-36819B29F8A4}">
      <dgm:prSet/>
      <dgm:spPr/>
      <dgm:t>
        <a:bodyPr/>
        <a:lstStyle/>
        <a:p>
          <a:r>
            <a:rPr lang="en-US" dirty="0"/>
            <a:t>Data </a:t>
          </a:r>
          <a:r>
            <a:rPr lang="en-US"/>
            <a:t>movement </a:t>
          </a:r>
          <a:endParaRPr lang="en-US" dirty="0"/>
        </a:p>
      </dgm:t>
    </dgm:pt>
    <dgm:pt modelId="{D39F59DF-6D81-41B4-A62A-B0C4D79F369B}" type="parTrans" cxnId="{DC9F65D5-AB2A-40E6-AA2B-33BA8BBF7A7E}">
      <dgm:prSet/>
      <dgm:spPr/>
      <dgm:t>
        <a:bodyPr/>
        <a:lstStyle/>
        <a:p>
          <a:endParaRPr lang="en-US"/>
        </a:p>
      </dgm:t>
    </dgm:pt>
    <dgm:pt modelId="{060756F3-51C8-404E-A75A-8BAB32D9A97D}" type="sibTrans" cxnId="{DC9F65D5-AB2A-40E6-AA2B-33BA8BBF7A7E}">
      <dgm:prSet/>
      <dgm:spPr/>
      <dgm:t>
        <a:bodyPr/>
        <a:lstStyle/>
        <a:p>
          <a:endParaRPr lang="en-US"/>
        </a:p>
      </dgm:t>
    </dgm:pt>
    <dgm:pt modelId="{267F7DC1-AFCA-42DB-9747-E4B1398A3599}">
      <dgm:prSet/>
      <dgm:spPr/>
      <dgm:t>
        <a:bodyPr/>
        <a:lstStyle/>
        <a:p>
          <a:pPr algn="l"/>
          <a:r>
            <a:rPr lang="en-US" dirty="0"/>
            <a:t>Data Lakes allow you to import any amount of data that can come in real-time. Data is collected from multiple sources and moved into the data lake in its original format. This process allows you to scale to data of any size, while saving time of defining data structures, schema, and transformations.</a:t>
          </a:r>
        </a:p>
      </dgm:t>
    </dgm:pt>
    <dgm:pt modelId="{0A5F8229-44CC-48AF-AB95-7B7710BB82E8}" type="parTrans" cxnId="{283E87F7-5577-4438-A280-7C1F273806E0}">
      <dgm:prSet/>
      <dgm:spPr/>
      <dgm:t>
        <a:bodyPr/>
        <a:lstStyle/>
        <a:p>
          <a:endParaRPr lang="en-US"/>
        </a:p>
      </dgm:t>
    </dgm:pt>
    <dgm:pt modelId="{9DC97B68-5B2F-4948-8B3D-DCC6A455AFA2}" type="sibTrans" cxnId="{283E87F7-5577-4438-A280-7C1F273806E0}">
      <dgm:prSet/>
      <dgm:spPr/>
      <dgm:t>
        <a:bodyPr/>
        <a:lstStyle/>
        <a:p>
          <a:endParaRPr lang="en-US"/>
        </a:p>
      </dgm:t>
    </dgm:pt>
    <dgm:pt modelId="{1751D702-23B5-4218-986C-7321F9395DE1}">
      <dgm:prSet/>
      <dgm:spPr/>
      <dgm:t>
        <a:bodyPr/>
        <a:lstStyle/>
        <a:p>
          <a:r>
            <a:rPr lang="en-US"/>
            <a:t>Securely store, and catalog data</a:t>
          </a:r>
        </a:p>
      </dgm:t>
    </dgm:pt>
    <dgm:pt modelId="{3C0604B2-5C6A-4D61-AFB3-BD6FCACC2485}" type="parTrans" cxnId="{271ECA5A-5A47-4B2D-8916-2A4B19A64F19}">
      <dgm:prSet/>
      <dgm:spPr/>
      <dgm:t>
        <a:bodyPr/>
        <a:lstStyle/>
        <a:p>
          <a:endParaRPr lang="en-US"/>
        </a:p>
      </dgm:t>
    </dgm:pt>
    <dgm:pt modelId="{CE242B5D-A202-44FE-9D03-D7EDD145220F}" type="sibTrans" cxnId="{271ECA5A-5A47-4B2D-8916-2A4B19A64F19}">
      <dgm:prSet/>
      <dgm:spPr/>
      <dgm:t>
        <a:bodyPr/>
        <a:lstStyle/>
        <a:p>
          <a:endParaRPr lang="en-US"/>
        </a:p>
      </dgm:t>
    </dgm:pt>
    <dgm:pt modelId="{4B0722EF-3914-468E-B86E-253D6966303E}">
      <dgm:prSet/>
      <dgm:spPr/>
      <dgm:t>
        <a:bodyPr/>
        <a:lstStyle/>
        <a:p>
          <a:pPr algn="l"/>
          <a:r>
            <a:rPr lang="en-US" dirty="0"/>
            <a:t>Data Lakes allow you to store relational data like operational databases and data from line of business applications, and non-relational data like mobile apps, IoT devices, and social media. They also give you the ability to understand what data is in the lake through crawling, cataloging, and indexing of data. Finally, data must be secured to ensure your data assets are protected.</a:t>
          </a:r>
        </a:p>
      </dgm:t>
    </dgm:pt>
    <dgm:pt modelId="{18E779A7-E5E9-4C2F-8B11-EB6B61EBB830}" type="parTrans" cxnId="{0E9524D0-05BB-4A91-BE22-B09B494880CF}">
      <dgm:prSet/>
      <dgm:spPr/>
      <dgm:t>
        <a:bodyPr/>
        <a:lstStyle/>
        <a:p>
          <a:endParaRPr lang="en-US"/>
        </a:p>
      </dgm:t>
    </dgm:pt>
    <dgm:pt modelId="{2C0771BF-56E2-4CA4-BD29-68A28F0683B7}" type="sibTrans" cxnId="{0E9524D0-05BB-4A91-BE22-B09B494880CF}">
      <dgm:prSet/>
      <dgm:spPr/>
      <dgm:t>
        <a:bodyPr/>
        <a:lstStyle/>
        <a:p>
          <a:endParaRPr lang="en-US"/>
        </a:p>
      </dgm:t>
    </dgm:pt>
    <dgm:pt modelId="{0D5377DC-5FD7-4DE4-AB7E-E7B8B2A5C9FC}">
      <dgm:prSet/>
      <dgm:spPr/>
      <dgm:t>
        <a:bodyPr/>
        <a:lstStyle/>
        <a:p>
          <a:r>
            <a:rPr lang="en-US"/>
            <a:t>Analytics</a:t>
          </a:r>
        </a:p>
      </dgm:t>
    </dgm:pt>
    <dgm:pt modelId="{3E1FC447-1D88-452D-BE62-D4FD8FD69E16}" type="parTrans" cxnId="{67357F61-FEBB-42CE-9D6D-A151BB6D8AE8}">
      <dgm:prSet/>
      <dgm:spPr/>
      <dgm:t>
        <a:bodyPr/>
        <a:lstStyle/>
        <a:p>
          <a:endParaRPr lang="en-US"/>
        </a:p>
      </dgm:t>
    </dgm:pt>
    <dgm:pt modelId="{03A4EE0E-6427-4417-B134-849A77B9BFC8}" type="sibTrans" cxnId="{67357F61-FEBB-42CE-9D6D-A151BB6D8AE8}">
      <dgm:prSet/>
      <dgm:spPr/>
      <dgm:t>
        <a:bodyPr/>
        <a:lstStyle/>
        <a:p>
          <a:endParaRPr lang="en-US"/>
        </a:p>
      </dgm:t>
    </dgm:pt>
    <dgm:pt modelId="{6554DF6B-6E9B-410B-8127-1EC8A27BC79B}">
      <dgm:prSet/>
      <dgm:spPr/>
      <dgm:t>
        <a:bodyPr/>
        <a:lstStyle/>
        <a:p>
          <a:pPr algn="l"/>
          <a:r>
            <a:rPr lang="en-US" dirty="0"/>
            <a:t>Data Lakes allow various roles in your organization like data scientists, data developers, and business analysts to access data with their choice of analytic tools and frameworks. This includes open-source frameworks such as Apache Hadoop, Presto, and Apache Spark, and commercial offerings from data warehouse and business intelligence vendors. Data Lakes allow you to run analytics without the need to move your data to a separate analytics system.</a:t>
          </a:r>
        </a:p>
      </dgm:t>
    </dgm:pt>
    <dgm:pt modelId="{C2AD3E8F-C43D-4E57-AB73-BC5AEC6D716B}" type="parTrans" cxnId="{C8586484-DCFF-486D-9967-A7B1DB80740E}">
      <dgm:prSet/>
      <dgm:spPr/>
      <dgm:t>
        <a:bodyPr/>
        <a:lstStyle/>
        <a:p>
          <a:endParaRPr lang="en-US"/>
        </a:p>
      </dgm:t>
    </dgm:pt>
    <dgm:pt modelId="{EF148CA4-8650-4902-A8FE-538C7921DB18}" type="sibTrans" cxnId="{C8586484-DCFF-486D-9967-A7B1DB80740E}">
      <dgm:prSet/>
      <dgm:spPr/>
      <dgm:t>
        <a:bodyPr/>
        <a:lstStyle/>
        <a:p>
          <a:endParaRPr lang="en-US"/>
        </a:p>
      </dgm:t>
    </dgm:pt>
    <dgm:pt modelId="{C6F6F0C3-30DB-444A-A4F7-D8E55B1AB5AE}">
      <dgm:prSet/>
      <dgm:spPr/>
      <dgm:t>
        <a:bodyPr/>
        <a:lstStyle/>
        <a:p>
          <a:r>
            <a:rPr lang="en-US"/>
            <a:t>Machine Learning</a:t>
          </a:r>
        </a:p>
      </dgm:t>
    </dgm:pt>
    <dgm:pt modelId="{AB4AF880-5659-4200-99E8-C2815CBC9D30}" type="parTrans" cxnId="{B95BA6EC-1392-4AD9-B714-7758A9611347}">
      <dgm:prSet/>
      <dgm:spPr/>
      <dgm:t>
        <a:bodyPr/>
        <a:lstStyle/>
        <a:p>
          <a:endParaRPr lang="en-US"/>
        </a:p>
      </dgm:t>
    </dgm:pt>
    <dgm:pt modelId="{559BC882-7C58-4723-831D-4647319FBC26}" type="sibTrans" cxnId="{B95BA6EC-1392-4AD9-B714-7758A9611347}">
      <dgm:prSet/>
      <dgm:spPr/>
      <dgm:t>
        <a:bodyPr/>
        <a:lstStyle/>
        <a:p>
          <a:endParaRPr lang="en-US"/>
        </a:p>
      </dgm:t>
    </dgm:pt>
    <dgm:pt modelId="{7AA78E42-F6B1-4F29-A612-2EAD6D569C85}">
      <dgm:prSet/>
      <dgm:spPr/>
      <dgm:t>
        <a:bodyPr/>
        <a:lstStyle/>
        <a:p>
          <a:pPr algn="l"/>
          <a:r>
            <a:rPr lang="en-US" dirty="0"/>
            <a:t>Data Lakes will allow organizations to generate different types of insights including reporting on historical data and doing machine learning where models are built to forecast likely outcomes and suggest a range of prescribed actions to achieve the optimal result.</a:t>
          </a:r>
        </a:p>
      </dgm:t>
    </dgm:pt>
    <dgm:pt modelId="{B676D550-71B2-4F02-B8FE-58CE31DF54A7}" type="parTrans" cxnId="{84D86C3F-F5B3-4697-BCE2-A57B873BB864}">
      <dgm:prSet/>
      <dgm:spPr/>
      <dgm:t>
        <a:bodyPr/>
        <a:lstStyle/>
        <a:p>
          <a:endParaRPr lang="en-US"/>
        </a:p>
      </dgm:t>
    </dgm:pt>
    <dgm:pt modelId="{C9461651-1AD1-417D-9E38-836A8AE8AA2D}" type="sibTrans" cxnId="{84D86C3F-F5B3-4697-BCE2-A57B873BB864}">
      <dgm:prSet/>
      <dgm:spPr/>
      <dgm:t>
        <a:bodyPr/>
        <a:lstStyle/>
        <a:p>
          <a:endParaRPr lang="en-US"/>
        </a:p>
      </dgm:t>
    </dgm:pt>
    <dgm:pt modelId="{7D0BC781-5430-F24A-8B5A-2A7B85F6BB6B}" type="pres">
      <dgm:prSet presAssocID="{9C875B9A-E7D2-42AC-9C3B-8D48CD2A66A4}" presName="diagram" presStyleCnt="0">
        <dgm:presLayoutVars>
          <dgm:dir/>
          <dgm:resizeHandles val="exact"/>
        </dgm:presLayoutVars>
      </dgm:prSet>
      <dgm:spPr/>
    </dgm:pt>
    <dgm:pt modelId="{E5B61846-23BA-A54E-A258-31D4279B78C9}" type="pres">
      <dgm:prSet presAssocID="{FBBC2B6F-CBF3-4730-9697-36819B29F8A4}" presName="node" presStyleLbl="node1" presStyleIdx="0" presStyleCnt="8">
        <dgm:presLayoutVars>
          <dgm:bulletEnabled val="1"/>
        </dgm:presLayoutVars>
      </dgm:prSet>
      <dgm:spPr/>
    </dgm:pt>
    <dgm:pt modelId="{8E67491B-48CE-314E-ACA2-70AF3BCB11C5}" type="pres">
      <dgm:prSet presAssocID="{060756F3-51C8-404E-A75A-8BAB32D9A97D}" presName="sibTrans" presStyleCnt="0"/>
      <dgm:spPr/>
    </dgm:pt>
    <dgm:pt modelId="{2FE45812-31A2-964C-9ED0-C7D28137728D}" type="pres">
      <dgm:prSet presAssocID="{267F7DC1-AFCA-42DB-9747-E4B1398A3599}" presName="node" presStyleLbl="node1" presStyleIdx="1" presStyleCnt="8">
        <dgm:presLayoutVars>
          <dgm:bulletEnabled val="1"/>
        </dgm:presLayoutVars>
      </dgm:prSet>
      <dgm:spPr/>
    </dgm:pt>
    <dgm:pt modelId="{89210CE8-1C6D-2145-8744-7C19FEDBB1A0}" type="pres">
      <dgm:prSet presAssocID="{9DC97B68-5B2F-4948-8B3D-DCC6A455AFA2}" presName="sibTrans" presStyleCnt="0"/>
      <dgm:spPr/>
    </dgm:pt>
    <dgm:pt modelId="{59EAD884-A3F1-F94C-ABB4-8618348DDD81}" type="pres">
      <dgm:prSet presAssocID="{1751D702-23B5-4218-986C-7321F9395DE1}" presName="node" presStyleLbl="node1" presStyleIdx="2" presStyleCnt="8">
        <dgm:presLayoutVars>
          <dgm:bulletEnabled val="1"/>
        </dgm:presLayoutVars>
      </dgm:prSet>
      <dgm:spPr/>
    </dgm:pt>
    <dgm:pt modelId="{E0F1B716-3634-5449-8E03-1307AC193560}" type="pres">
      <dgm:prSet presAssocID="{CE242B5D-A202-44FE-9D03-D7EDD145220F}" presName="sibTrans" presStyleCnt="0"/>
      <dgm:spPr/>
    </dgm:pt>
    <dgm:pt modelId="{6BED2647-BE3D-8843-9675-E558C6978568}" type="pres">
      <dgm:prSet presAssocID="{4B0722EF-3914-468E-B86E-253D6966303E}" presName="node" presStyleLbl="node1" presStyleIdx="3" presStyleCnt="8">
        <dgm:presLayoutVars>
          <dgm:bulletEnabled val="1"/>
        </dgm:presLayoutVars>
      </dgm:prSet>
      <dgm:spPr/>
    </dgm:pt>
    <dgm:pt modelId="{A8B00551-08AA-FB43-9497-7A12821B26FD}" type="pres">
      <dgm:prSet presAssocID="{2C0771BF-56E2-4CA4-BD29-68A28F0683B7}" presName="sibTrans" presStyleCnt="0"/>
      <dgm:spPr/>
    </dgm:pt>
    <dgm:pt modelId="{FD86AE40-F5B0-E44E-A70B-1D8A066DAF46}" type="pres">
      <dgm:prSet presAssocID="{0D5377DC-5FD7-4DE4-AB7E-E7B8B2A5C9FC}" presName="node" presStyleLbl="node1" presStyleIdx="4" presStyleCnt="8">
        <dgm:presLayoutVars>
          <dgm:bulletEnabled val="1"/>
        </dgm:presLayoutVars>
      </dgm:prSet>
      <dgm:spPr/>
    </dgm:pt>
    <dgm:pt modelId="{8FA98ACD-BD2D-374A-936E-76548232E88F}" type="pres">
      <dgm:prSet presAssocID="{03A4EE0E-6427-4417-B134-849A77B9BFC8}" presName="sibTrans" presStyleCnt="0"/>
      <dgm:spPr/>
    </dgm:pt>
    <dgm:pt modelId="{0E316E64-C49F-2848-8301-92D5402C056C}" type="pres">
      <dgm:prSet presAssocID="{6554DF6B-6E9B-410B-8127-1EC8A27BC79B}" presName="node" presStyleLbl="node1" presStyleIdx="5" presStyleCnt="8">
        <dgm:presLayoutVars>
          <dgm:bulletEnabled val="1"/>
        </dgm:presLayoutVars>
      </dgm:prSet>
      <dgm:spPr/>
    </dgm:pt>
    <dgm:pt modelId="{61E3773C-8B51-3145-AA96-5C4585DD41C0}" type="pres">
      <dgm:prSet presAssocID="{EF148CA4-8650-4902-A8FE-538C7921DB18}" presName="sibTrans" presStyleCnt="0"/>
      <dgm:spPr/>
    </dgm:pt>
    <dgm:pt modelId="{D0C0FFAC-CC00-BC4C-9778-0F021A51BEB8}" type="pres">
      <dgm:prSet presAssocID="{C6F6F0C3-30DB-444A-A4F7-D8E55B1AB5AE}" presName="node" presStyleLbl="node1" presStyleIdx="6" presStyleCnt="8">
        <dgm:presLayoutVars>
          <dgm:bulletEnabled val="1"/>
        </dgm:presLayoutVars>
      </dgm:prSet>
      <dgm:spPr/>
    </dgm:pt>
    <dgm:pt modelId="{54D6DBCF-456D-7E43-9AE6-2B8D88DAE2D6}" type="pres">
      <dgm:prSet presAssocID="{559BC882-7C58-4723-831D-4647319FBC26}" presName="sibTrans" presStyleCnt="0"/>
      <dgm:spPr/>
    </dgm:pt>
    <dgm:pt modelId="{47C769D4-98E8-2F4D-B6D8-64AD82B04B81}" type="pres">
      <dgm:prSet presAssocID="{7AA78E42-F6B1-4F29-A612-2EAD6D569C85}" presName="node" presStyleLbl="node1" presStyleIdx="7" presStyleCnt="8">
        <dgm:presLayoutVars>
          <dgm:bulletEnabled val="1"/>
        </dgm:presLayoutVars>
      </dgm:prSet>
      <dgm:spPr/>
    </dgm:pt>
  </dgm:ptLst>
  <dgm:cxnLst>
    <dgm:cxn modelId="{7E5C6D01-305C-0F4D-BF34-A608DF2D0B4B}" type="presOf" srcId="{6554DF6B-6E9B-410B-8127-1EC8A27BC79B}" destId="{0E316E64-C49F-2848-8301-92D5402C056C}" srcOrd="0" destOrd="0" presId="urn:microsoft.com/office/officeart/2005/8/layout/default"/>
    <dgm:cxn modelId="{2A26F30A-A172-CB41-A42F-BC137C74AEF8}" type="presOf" srcId="{0D5377DC-5FD7-4DE4-AB7E-E7B8B2A5C9FC}" destId="{FD86AE40-F5B0-E44E-A70B-1D8A066DAF46}" srcOrd="0" destOrd="0" presId="urn:microsoft.com/office/officeart/2005/8/layout/default"/>
    <dgm:cxn modelId="{C1D99A2E-2716-264D-974A-677FA5DB51CC}" type="presOf" srcId="{7AA78E42-F6B1-4F29-A612-2EAD6D569C85}" destId="{47C769D4-98E8-2F4D-B6D8-64AD82B04B81}" srcOrd="0" destOrd="0" presId="urn:microsoft.com/office/officeart/2005/8/layout/default"/>
    <dgm:cxn modelId="{84D86C3F-F5B3-4697-BCE2-A57B873BB864}" srcId="{9C875B9A-E7D2-42AC-9C3B-8D48CD2A66A4}" destId="{7AA78E42-F6B1-4F29-A612-2EAD6D569C85}" srcOrd="7" destOrd="0" parTransId="{B676D550-71B2-4F02-B8FE-58CE31DF54A7}" sibTransId="{C9461651-1AD1-417D-9E38-836A8AE8AA2D}"/>
    <dgm:cxn modelId="{0E7CBB44-59FD-2041-AF16-352397BDE2BB}" type="presOf" srcId="{1751D702-23B5-4218-986C-7321F9395DE1}" destId="{59EAD884-A3F1-F94C-ABB4-8618348DDD81}" srcOrd="0" destOrd="0" presId="urn:microsoft.com/office/officeart/2005/8/layout/default"/>
    <dgm:cxn modelId="{271ECA5A-5A47-4B2D-8916-2A4B19A64F19}" srcId="{9C875B9A-E7D2-42AC-9C3B-8D48CD2A66A4}" destId="{1751D702-23B5-4218-986C-7321F9395DE1}" srcOrd="2" destOrd="0" parTransId="{3C0604B2-5C6A-4D61-AFB3-BD6FCACC2485}" sibTransId="{CE242B5D-A202-44FE-9D03-D7EDD145220F}"/>
    <dgm:cxn modelId="{94E0AB60-0393-6A42-A1CE-C74D2519DC95}" type="presOf" srcId="{267F7DC1-AFCA-42DB-9747-E4B1398A3599}" destId="{2FE45812-31A2-964C-9ED0-C7D28137728D}" srcOrd="0" destOrd="0" presId="urn:microsoft.com/office/officeart/2005/8/layout/default"/>
    <dgm:cxn modelId="{67357F61-FEBB-42CE-9D6D-A151BB6D8AE8}" srcId="{9C875B9A-E7D2-42AC-9C3B-8D48CD2A66A4}" destId="{0D5377DC-5FD7-4DE4-AB7E-E7B8B2A5C9FC}" srcOrd="4" destOrd="0" parTransId="{3E1FC447-1D88-452D-BE62-D4FD8FD69E16}" sibTransId="{03A4EE0E-6427-4417-B134-849A77B9BFC8}"/>
    <dgm:cxn modelId="{A8F5E873-0C1B-2340-B266-CAF34BA6E38B}" type="presOf" srcId="{FBBC2B6F-CBF3-4730-9697-36819B29F8A4}" destId="{E5B61846-23BA-A54E-A258-31D4279B78C9}" srcOrd="0" destOrd="0" presId="urn:microsoft.com/office/officeart/2005/8/layout/default"/>
    <dgm:cxn modelId="{C8586484-DCFF-486D-9967-A7B1DB80740E}" srcId="{9C875B9A-E7D2-42AC-9C3B-8D48CD2A66A4}" destId="{6554DF6B-6E9B-410B-8127-1EC8A27BC79B}" srcOrd="5" destOrd="0" parTransId="{C2AD3E8F-C43D-4E57-AB73-BC5AEC6D716B}" sibTransId="{EF148CA4-8650-4902-A8FE-538C7921DB18}"/>
    <dgm:cxn modelId="{AF2A8EBC-C82D-0F4C-A96F-6507D6011ADA}" type="presOf" srcId="{9C875B9A-E7D2-42AC-9C3B-8D48CD2A66A4}" destId="{7D0BC781-5430-F24A-8B5A-2A7B85F6BB6B}" srcOrd="0" destOrd="0" presId="urn:microsoft.com/office/officeart/2005/8/layout/default"/>
    <dgm:cxn modelId="{DC4AE1CB-DF10-EC48-AAC3-17EB598C1D34}" type="presOf" srcId="{4B0722EF-3914-468E-B86E-253D6966303E}" destId="{6BED2647-BE3D-8843-9675-E558C6978568}" srcOrd="0" destOrd="0" presId="urn:microsoft.com/office/officeart/2005/8/layout/default"/>
    <dgm:cxn modelId="{0E9524D0-05BB-4A91-BE22-B09B494880CF}" srcId="{9C875B9A-E7D2-42AC-9C3B-8D48CD2A66A4}" destId="{4B0722EF-3914-468E-B86E-253D6966303E}" srcOrd="3" destOrd="0" parTransId="{18E779A7-E5E9-4C2F-8B11-EB6B61EBB830}" sibTransId="{2C0771BF-56E2-4CA4-BD29-68A28F0683B7}"/>
    <dgm:cxn modelId="{DC9F65D5-AB2A-40E6-AA2B-33BA8BBF7A7E}" srcId="{9C875B9A-E7D2-42AC-9C3B-8D48CD2A66A4}" destId="{FBBC2B6F-CBF3-4730-9697-36819B29F8A4}" srcOrd="0" destOrd="0" parTransId="{D39F59DF-6D81-41B4-A62A-B0C4D79F369B}" sibTransId="{060756F3-51C8-404E-A75A-8BAB32D9A97D}"/>
    <dgm:cxn modelId="{B95BA6EC-1392-4AD9-B714-7758A9611347}" srcId="{9C875B9A-E7D2-42AC-9C3B-8D48CD2A66A4}" destId="{C6F6F0C3-30DB-444A-A4F7-D8E55B1AB5AE}" srcOrd="6" destOrd="0" parTransId="{AB4AF880-5659-4200-99E8-C2815CBC9D30}" sibTransId="{559BC882-7C58-4723-831D-4647319FBC26}"/>
    <dgm:cxn modelId="{2A88E2F4-769A-234A-8D75-85A6736372C6}" type="presOf" srcId="{C6F6F0C3-30DB-444A-A4F7-D8E55B1AB5AE}" destId="{D0C0FFAC-CC00-BC4C-9778-0F021A51BEB8}" srcOrd="0" destOrd="0" presId="urn:microsoft.com/office/officeart/2005/8/layout/default"/>
    <dgm:cxn modelId="{283E87F7-5577-4438-A280-7C1F273806E0}" srcId="{9C875B9A-E7D2-42AC-9C3B-8D48CD2A66A4}" destId="{267F7DC1-AFCA-42DB-9747-E4B1398A3599}" srcOrd="1" destOrd="0" parTransId="{0A5F8229-44CC-48AF-AB95-7B7710BB82E8}" sibTransId="{9DC97B68-5B2F-4948-8B3D-DCC6A455AFA2}"/>
    <dgm:cxn modelId="{A53F07E6-C801-F344-A708-BAC001A36704}" type="presParOf" srcId="{7D0BC781-5430-F24A-8B5A-2A7B85F6BB6B}" destId="{E5B61846-23BA-A54E-A258-31D4279B78C9}" srcOrd="0" destOrd="0" presId="urn:microsoft.com/office/officeart/2005/8/layout/default"/>
    <dgm:cxn modelId="{D85CE3ED-9024-604A-83F1-DB09A1DAAC02}" type="presParOf" srcId="{7D0BC781-5430-F24A-8B5A-2A7B85F6BB6B}" destId="{8E67491B-48CE-314E-ACA2-70AF3BCB11C5}" srcOrd="1" destOrd="0" presId="urn:microsoft.com/office/officeart/2005/8/layout/default"/>
    <dgm:cxn modelId="{282457FB-A05C-9B42-AF52-3F9B1685538D}" type="presParOf" srcId="{7D0BC781-5430-F24A-8B5A-2A7B85F6BB6B}" destId="{2FE45812-31A2-964C-9ED0-C7D28137728D}" srcOrd="2" destOrd="0" presId="urn:microsoft.com/office/officeart/2005/8/layout/default"/>
    <dgm:cxn modelId="{DB8D7358-4284-D244-A83F-47DD3AFA17F1}" type="presParOf" srcId="{7D0BC781-5430-F24A-8B5A-2A7B85F6BB6B}" destId="{89210CE8-1C6D-2145-8744-7C19FEDBB1A0}" srcOrd="3" destOrd="0" presId="urn:microsoft.com/office/officeart/2005/8/layout/default"/>
    <dgm:cxn modelId="{6CEFB497-DD67-E44B-9208-9EF23020BF01}" type="presParOf" srcId="{7D0BC781-5430-F24A-8B5A-2A7B85F6BB6B}" destId="{59EAD884-A3F1-F94C-ABB4-8618348DDD81}" srcOrd="4" destOrd="0" presId="urn:microsoft.com/office/officeart/2005/8/layout/default"/>
    <dgm:cxn modelId="{3D35CD38-7A21-2849-8E4E-69E94BEB7734}" type="presParOf" srcId="{7D0BC781-5430-F24A-8B5A-2A7B85F6BB6B}" destId="{E0F1B716-3634-5449-8E03-1307AC193560}" srcOrd="5" destOrd="0" presId="urn:microsoft.com/office/officeart/2005/8/layout/default"/>
    <dgm:cxn modelId="{C5C67F3D-4411-D749-AED4-AEC6F78CA759}" type="presParOf" srcId="{7D0BC781-5430-F24A-8B5A-2A7B85F6BB6B}" destId="{6BED2647-BE3D-8843-9675-E558C6978568}" srcOrd="6" destOrd="0" presId="urn:microsoft.com/office/officeart/2005/8/layout/default"/>
    <dgm:cxn modelId="{3C8C1A53-481A-B346-8C33-2B9964CF28E8}" type="presParOf" srcId="{7D0BC781-5430-F24A-8B5A-2A7B85F6BB6B}" destId="{A8B00551-08AA-FB43-9497-7A12821B26FD}" srcOrd="7" destOrd="0" presId="urn:microsoft.com/office/officeart/2005/8/layout/default"/>
    <dgm:cxn modelId="{BC1E015E-B4A1-FB4B-8DFB-617BE69A4CC9}" type="presParOf" srcId="{7D0BC781-5430-F24A-8B5A-2A7B85F6BB6B}" destId="{FD86AE40-F5B0-E44E-A70B-1D8A066DAF46}" srcOrd="8" destOrd="0" presId="urn:microsoft.com/office/officeart/2005/8/layout/default"/>
    <dgm:cxn modelId="{F8A16FD5-883D-D44B-BD4E-A5F71F967E77}" type="presParOf" srcId="{7D0BC781-5430-F24A-8B5A-2A7B85F6BB6B}" destId="{8FA98ACD-BD2D-374A-936E-76548232E88F}" srcOrd="9" destOrd="0" presId="urn:microsoft.com/office/officeart/2005/8/layout/default"/>
    <dgm:cxn modelId="{00807185-3AFA-DE43-A046-6D494D58E9EB}" type="presParOf" srcId="{7D0BC781-5430-F24A-8B5A-2A7B85F6BB6B}" destId="{0E316E64-C49F-2848-8301-92D5402C056C}" srcOrd="10" destOrd="0" presId="urn:microsoft.com/office/officeart/2005/8/layout/default"/>
    <dgm:cxn modelId="{2C04A5E2-6DC9-FC49-A6A8-E2519B10140D}" type="presParOf" srcId="{7D0BC781-5430-F24A-8B5A-2A7B85F6BB6B}" destId="{61E3773C-8B51-3145-AA96-5C4585DD41C0}" srcOrd="11" destOrd="0" presId="urn:microsoft.com/office/officeart/2005/8/layout/default"/>
    <dgm:cxn modelId="{2287710E-456C-8C40-9D05-9A345F1B69BD}" type="presParOf" srcId="{7D0BC781-5430-F24A-8B5A-2A7B85F6BB6B}" destId="{D0C0FFAC-CC00-BC4C-9778-0F021A51BEB8}" srcOrd="12" destOrd="0" presId="urn:microsoft.com/office/officeart/2005/8/layout/default"/>
    <dgm:cxn modelId="{6B066732-FC89-C44E-A3BD-6BDCCA65DA68}" type="presParOf" srcId="{7D0BC781-5430-F24A-8B5A-2A7B85F6BB6B}" destId="{54D6DBCF-456D-7E43-9AE6-2B8D88DAE2D6}" srcOrd="13" destOrd="0" presId="urn:microsoft.com/office/officeart/2005/8/layout/default"/>
    <dgm:cxn modelId="{2CF56945-2610-5A47-8C41-9280DC748C0B}" type="presParOf" srcId="{7D0BC781-5430-F24A-8B5A-2A7B85F6BB6B}" destId="{47C769D4-98E8-2F4D-B6D8-64AD82B04B8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92CC01-E11B-4681-A493-6A7C621C088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D300610-085E-4DFB-BE59-FECE0FB6550B}">
      <dgm:prSet/>
      <dgm:spPr/>
      <dgm:t>
        <a:bodyPr/>
        <a:lstStyle/>
        <a:p>
          <a:r>
            <a:rPr lang="en-US" b="1"/>
            <a:t>Pros</a:t>
          </a:r>
          <a:endParaRPr lang="en-US"/>
        </a:p>
      </dgm:t>
    </dgm:pt>
    <dgm:pt modelId="{BB2D2C41-7A99-4B96-81E2-1666AB7FA79F}" type="parTrans" cxnId="{549749A4-C5AC-4EF8-A05A-A9C6C226B00E}">
      <dgm:prSet/>
      <dgm:spPr/>
      <dgm:t>
        <a:bodyPr/>
        <a:lstStyle/>
        <a:p>
          <a:endParaRPr lang="en-US"/>
        </a:p>
      </dgm:t>
    </dgm:pt>
    <dgm:pt modelId="{BD2E7403-F7B1-4795-BFA4-0774ABB6CE72}" type="sibTrans" cxnId="{549749A4-C5AC-4EF8-A05A-A9C6C226B00E}">
      <dgm:prSet/>
      <dgm:spPr/>
      <dgm:t>
        <a:bodyPr/>
        <a:lstStyle/>
        <a:p>
          <a:endParaRPr lang="en-US"/>
        </a:p>
      </dgm:t>
    </dgm:pt>
    <dgm:pt modelId="{4FFC0626-0E9F-4F1E-AD7B-0ACB5002A661}">
      <dgm:prSet/>
      <dgm:spPr/>
      <dgm:t>
        <a:bodyPr/>
        <a:lstStyle/>
        <a:p>
          <a:r>
            <a:rPr lang="en-US" b="1"/>
            <a:t>Cost</a:t>
          </a:r>
          <a:endParaRPr lang="en-US"/>
        </a:p>
      </dgm:t>
    </dgm:pt>
    <dgm:pt modelId="{9EFAFB3B-503F-493C-A6CD-BF2F8E7A2DF0}" type="parTrans" cxnId="{D334573A-A88C-495C-9135-43059369C63F}">
      <dgm:prSet/>
      <dgm:spPr/>
      <dgm:t>
        <a:bodyPr/>
        <a:lstStyle/>
        <a:p>
          <a:endParaRPr lang="en-US"/>
        </a:p>
      </dgm:t>
    </dgm:pt>
    <dgm:pt modelId="{633C73E1-2932-408D-877C-4D99D248CCBF}" type="sibTrans" cxnId="{D334573A-A88C-495C-9135-43059369C63F}">
      <dgm:prSet/>
      <dgm:spPr/>
      <dgm:t>
        <a:bodyPr/>
        <a:lstStyle/>
        <a:p>
          <a:endParaRPr lang="en-US"/>
        </a:p>
      </dgm:t>
    </dgm:pt>
    <dgm:pt modelId="{50358D55-F717-4355-9E31-0AD7516C70FD}">
      <dgm:prSet/>
      <dgm:spPr/>
      <dgm:t>
        <a:bodyPr/>
        <a:lstStyle/>
        <a:p>
          <a:r>
            <a:rPr lang="en-US"/>
            <a:t>Cloud providers charge you on a per-invocation basis, so you’re not paying for unused servers or virtual machines.</a:t>
          </a:r>
        </a:p>
      </dgm:t>
    </dgm:pt>
    <dgm:pt modelId="{CFA627A4-CEFF-4BA1-BBF5-CA086D4652E8}" type="parTrans" cxnId="{BC9B1E40-0B49-4413-B3B0-BC8BBA86285E}">
      <dgm:prSet/>
      <dgm:spPr/>
      <dgm:t>
        <a:bodyPr/>
        <a:lstStyle/>
        <a:p>
          <a:endParaRPr lang="en-US"/>
        </a:p>
      </dgm:t>
    </dgm:pt>
    <dgm:pt modelId="{84BE2333-9588-48C0-B016-D55F992DDA20}" type="sibTrans" cxnId="{BC9B1E40-0B49-4413-B3B0-BC8BBA86285E}">
      <dgm:prSet/>
      <dgm:spPr/>
      <dgm:t>
        <a:bodyPr/>
        <a:lstStyle/>
        <a:p>
          <a:endParaRPr lang="en-US"/>
        </a:p>
      </dgm:t>
    </dgm:pt>
    <dgm:pt modelId="{2C31FCED-24F7-4C28-A8AA-3B9A1BC13924}">
      <dgm:prSet/>
      <dgm:spPr/>
      <dgm:t>
        <a:bodyPr/>
        <a:lstStyle/>
        <a:p>
          <a:r>
            <a:rPr lang="en-US" b="1"/>
            <a:t>Scalability</a:t>
          </a:r>
          <a:endParaRPr lang="en-US"/>
        </a:p>
      </dgm:t>
    </dgm:pt>
    <dgm:pt modelId="{4490B6EC-748C-49D6-B4DC-E033ED4613F2}" type="parTrans" cxnId="{F667C15A-7772-42C3-A727-C84C4A37F275}">
      <dgm:prSet/>
      <dgm:spPr/>
      <dgm:t>
        <a:bodyPr/>
        <a:lstStyle/>
        <a:p>
          <a:endParaRPr lang="en-US"/>
        </a:p>
      </dgm:t>
    </dgm:pt>
    <dgm:pt modelId="{00D5B9CF-56DA-46BA-A4BA-DCD09DF41E28}" type="sibTrans" cxnId="{F667C15A-7772-42C3-A727-C84C4A37F275}">
      <dgm:prSet/>
      <dgm:spPr/>
      <dgm:t>
        <a:bodyPr/>
        <a:lstStyle/>
        <a:p>
          <a:endParaRPr lang="en-US"/>
        </a:p>
      </dgm:t>
    </dgm:pt>
    <dgm:pt modelId="{8C9BDD6A-F94B-4A85-81C4-8316DC80BCA8}">
      <dgm:prSet/>
      <dgm:spPr/>
      <dgm:t>
        <a:bodyPr/>
        <a:lstStyle/>
        <a:p>
          <a:r>
            <a:rPr lang="en-US" dirty="0"/>
            <a:t>Function instances are automatically created or removed in response to traffic variations, within the boundaries of concurrency limits.</a:t>
          </a:r>
        </a:p>
      </dgm:t>
    </dgm:pt>
    <dgm:pt modelId="{FAE4CFBD-40FD-4C90-9525-824B2B0F19D0}" type="parTrans" cxnId="{589D3B40-2CA4-458A-BE0F-B8E86D235EEE}">
      <dgm:prSet/>
      <dgm:spPr/>
      <dgm:t>
        <a:bodyPr/>
        <a:lstStyle/>
        <a:p>
          <a:endParaRPr lang="en-US"/>
        </a:p>
      </dgm:t>
    </dgm:pt>
    <dgm:pt modelId="{63201E21-AFBA-4CE1-8DCF-5642AA69CA9F}" type="sibTrans" cxnId="{589D3B40-2CA4-458A-BE0F-B8E86D235EEE}">
      <dgm:prSet/>
      <dgm:spPr/>
      <dgm:t>
        <a:bodyPr/>
        <a:lstStyle/>
        <a:p>
          <a:endParaRPr lang="en-US"/>
        </a:p>
      </dgm:t>
    </dgm:pt>
    <dgm:pt modelId="{9ED07B1F-6122-4038-84F7-BD682C5C8FF3}">
      <dgm:prSet/>
      <dgm:spPr/>
      <dgm:t>
        <a:bodyPr/>
        <a:lstStyle/>
        <a:p>
          <a:r>
            <a:rPr lang="en-US" b="1"/>
            <a:t>Productivity</a:t>
          </a:r>
          <a:endParaRPr lang="en-US"/>
        </a:p>
      </dgm:t>
    </dgm:pt>
    <dgm:pt modelId="{555BC992-0A39-44D5-B11B-65E33F81C471}" type="parTrans" cxnId="{7EA1157C-C87D-438C-996E-5728E4EAC1CD}">
      <dgm:prSet/>
      <dgm:spPr/>
      <dgm:t>
        <a:bodyPr/>
        <a:lstStyle/>
        <a:p>
          <a:endParaRPr lang="en-US"/>
        </a:p>
      </dgm:t>
    </dgm:pt>
    <dgm:pt modelId="{F976CD73-4683-491D-B324-75C0137101DD}" type="sibTrans" cxnId="{7EA1157C-C87D-438C-996E-5728E4EAC1CD}">
      <dgm:prSet/>
      <dgm:spPr/>
      <dgm:t>
        <a:bodyPr/>
        <a:lstStyle/>
        <a:p>
          <a:endParaRPr lang="en-US"/>
        </a:p>
      </dgm:t>
    </dgm:pt>
    <dgm:pt modelId="{CAAB9CBD-05CE-42F6-96F3-BD7E78C0F3A9}">
      <dgm:prSet/>
      <dgm:spPr/>
      <dgm:t>
        <a:bodyPr/>
        <a:lstStyle/>
        <a:p>
          <a:r>
            <a:rPr lang="en-US" dirty="0"/>
            <a:t>Engineers who use serverless can simply deploy their code without having to manage any servers, which helps accelerate delivery cycles and rapidly scale company operations.</a:t>
          </a:r>
        </a:p>
      </dgm:t>
    </dgm:pt>
    <dgm:pt modelId="{B836A4C4-C29C-44B6-A674-40F5DC70EF15}" type="parTrans" cxnId="{F29585F4-F9E2-475D-BFDD-BCD3B2704EE6}">
      <dgm:prSet/>
      <dgm:spPr/>
      <dgm:t>
        <a:bodyPr/>
        <a:lstStyle/>
        <a:p>
          <a:endParaRPr lang="en-US"/>
        </a:p>
      </dgm:t>
    </dgm:pt>
    <dgm:pt modelId="{DA32E282-CA96-4A34-B92A-D218D6C46C7F}" type="sibTrans" cxnId="{F29585F4-F9E2-475D-BFDD-BCD3B2704EE6}">
      <dgm:prSet/>
      <dgm:spPr/>
      <dgm:t>
        <a:bodyPr/>
        <a:lstStyle/>
        <a:p>
          <a:endParaRPr lang="en-US"/>
        </a:p>
      </dgm:t>
    </dgm:pt>
    <dgm:pt modelId="{A222B51B-0B7C-41C8-B819-4490487B929D}">
      <dgm:prSet/>
      <dgm:spPr/>
      <dgm:t>
        <a:bodyPr/>
        <a:lstStyle/>
        <a:p>
          <a:r>
            <a:rPr lang="en-US" b="1"/>
            <a:t>Cons</a:t>
          </a:r>
          <a:endParaRPr lang="en-US"/>
        </a:p>
      </dgm:t>
    </dgm:pt>
    <dgm:pt modelId="{D30CB131-C9F9-4580-9D22-8330977B5DE6}" type="parTrans" cxnId="{76C56054-C613-44E6-B208-7045C4D5C608}">
      <dgm:prSet/>
      <dgm:spPr/>
      <dgm:t>
        <a:bodyPr/>
        <a:lstStyle/>
        <a:p>
          <a:endParaRPr lang="en-US"/>
        </a:p>
      </dgm:t>
    </dgm:pt>
    <dgm:pt modelId="{0F74A164-F35E-425B-BE7B-CEFF18835CFD}" type="sibTrans" cxnId="{76C56054-C613-44E6-B208-7045C4D5C608}">
      <dgm:prSet/>
      <dgm:spPr/>
      <dgm:t>
        <a:bodyPr/>
        <a:lstStyle/>
        <a:p>
          <a:endParaRPr lang="en-US"/>
        </a:p>
      </dgm:t>
    </dgm:pt>
    <dgm:pt modelId="{AEF9A4AB-1520-4FE2-8342-9DE75126DC30}">
      <dgm:prSet/>
      <dgm:spPr/>
      <dgm:t>
        <a:bodyPr/>
        <a:lstStyle/>
        <a:p>
          <a:r>
            <a:rPr lang="en-US" dirty="0"/>
            <a:t>It is said to be more challenging to debug serverless code.</a:t>
          </a:r>
        </a:p>
      </dgm:t>
    </dgm:pt>
    <dgm:pt modelId="{A52F6AC9-B65B-47D6-870D-2917174DFD60}" type="parTrans" cxnId="{FC088323-90C4-4A9E-B769-9E93AA487AAD}">
      <dgm:prSet/>
      <dgm:spPr/>
      <dgm:t>
        <a:bodyPr/>
        <a:lstStyle/>
        <a:p>
          <a:endParaRPr lang="en-US"/>
        </a:p>
      </dgm:t>
    </dgm:pt>
    <dgm:pt modelId="{A92B28F4-38AB-43D9-965D-3ECE357DDFB9}" type="sibTrans" cxnId="{FC088323-90C4-4A9E-B769-9E93AA487AAD}">
      <dgm:prSet/>
      <dgm:spPr/>
      <dgm:t>
        <a:bodyPr/>
        <a:lstStyle/>
        <a:p>
          <a:endParaRPr lang="en-US"/>
        </a:p>
      </dgm:t>
    </dgm:pt>
    <dgm:pt modelId="{CA7F2681-7977-43FC-96F8-2EBF214CD9DF}">
      <dgm:prSet/>
      <dgm:spPr/>
      <dgm:t>
        <a:bodyPr/>
        <a:lstStyle/>
        <a:p>
          <a:r>
            <a:rPr lang="en-US" dirty="0"/>
            <a:t>They work seamlessly with loosely coupled systems, might not work very efficiently with High performance networks. </a:t>
          </a:r>
        </a:p>
      </dgm:t>
    </dgm:pt>
    <dgm:pt modelId="{2DC934FF-47D9-4F07-8362-7391EC00ACEA}" type="parTrans" cxnId="{A49DE5AA-FC76-45F5-82B7-4D1594AEE3D5}">
      <dgm:prSet/>
      <dgm:spPr/>
      <dgm:t>
        <a:bodyPr/>
        <a:lstStyle/>
        <a:p>
          <a:endParaRPr lang="en-US"/>
        </a:p>
      </dgm:t>
    </dgm:pt>
    <dgm:pt modelId="{AE570426-14A8-4905-894A-3EF534A20D82}" type="sibTrans" cxnId="{A49DE5AA-FC76-45F5-82B7-4D1594AEE3D5}">
      <dgm:prSet/>
      <dgm:spPr/>
      <dgm:t>
        <a:bodyPr/>
        <a:lstStyle/>
        <a:p>
          <a:endParaRPr lang="en-US"/>
        </a:p>
      </dgm:t>
    </dgm:pt>
    <dgm:pt modelId="{BEF7BA89-CC7A-C74B-B830-D3AE422CCC4B}" type="pres">
      <dgm:prSet presAssocID="{0992CC01-E11B-4681-A493-6A7C621C0887}" presName="diagram" presStyleCnt="0">
        <dgm:presLayoutVars>
          <dgm:dir/>
          <dgm:resizeHandles val="exact"/>
        </dgm:presLayoutVars>
      </dgm:prSet>
      <dgm:spPr/>
    </dgm:pt>
    <dgm:pt modelId="{405008F3-2F5E-874C-9C8E-1448E65B6086}" type="pres">
      <dgm:prSet presAssocID="{7D300610-085E-4DFB-BE59-FECE0FB6550B}" presName="node" presStyleLbl="node1" presStyleIdx="0" presStyleCnt="10">
        <dgm:presLayoutVars>
          <dgm:bulletEnabled val="1"/>
        </dgm:presLayoutVars>
      </dgm:prSet>
      <dgm:spPr/>
    </dgm:pt>
    <dgm:pt modelId="{8FF7ECAA-E3E5-E845-9958-161957782B21}" type="pres">
      <dgm:prSet presAssocID="{BD2E7403-F7B1-4795-BFA4-0774ABB6CE72}" presName="sibTrans" presStyleCnt="0"/>
      <dgm:spPr/>
    </dgm:pt>
    <dgm:pt modelId="{5BB83393-EA1D-FA46-AD58-5046095D1F31}" type="pres">
      <dgm:prSet presAssocID="{4FFC0626-0E9F-4F1E-AD7B-0ACB5002A661}" presName="node" presStyleLbl="node1" presStyleIdx="1" presStyleCnt="10">
        <dgm:presLayoutVars>
          <dgm:bulletEnabled val="1"/>
        </dgm:presLayoutVars>
      </dgm:prSet>
      <dgm:spPr/>
    </dgm:pt>
    <dgm:pt modelId="{405F3CEC-C9FE-964D-846F-9906D714E5F0}" type="pres">
      <dgm:prSet presAssocID="{633C73E1-2932-408D-877C-4D99D248CCBF}" presName="sibTrans" presStyleCnt="0"/>
      <dgm:spPr/>
    </dgm:pt>
    <dgm:pt modelId="{AB2D2CFF-1F0D-EB4E-A3F6-9EF61DD86AE1}" type="pres">
      <dgm:prSet presAssocID="{50358D55-F717-4355-9E31-0AD7516C70FD}" presName="node" presStyleLbl="node1" presStyleIdx="2" presStyleCnt="10" custLinFactX="-9789" custLinFactY="5614" custLinFactNeighborX="-100000" custLinFactNeighborY="100000">
        <dgm:presLayoutVars>
          <dgm:bulletEnabled val="1"/>
        </dgm:presLayoutVars>
      </dgm:prSet>
      <dgm:spPr/>
    </dgm:pt>
    <dgm:pt modelId="{87DF13E0-21BC-604B-8BAA-84DF29CC605C}" type="pres">
      <dgm:prSet presAssocID="{84BE2333-9588-48C0-B016-D55F992DDA20}" presName="sibTrans" presStyleCnt="0"/>
      <dgm:spPr/>
    </dgm:pt>
    <dgm:pt modelId="{8A275808-56A5-4C44-8490-D415EFD4B8F0}" type="pres">
      <dgm:prSet presAssocID="{2C31FCED-24F7-4C28-A8AA-3B9A1BC13924}" presName="node" presStyleLbl="node1" presStyleIdx="3" presStyleCnt="10" custLinFactX="-9904" custLinFactNeighborX="-100000" custLinFactNeighborY="728">
        <dgm:presLayoutVars>
          <dgm:bulletEnabled val="1"/>
        </dgm:presLayoutVars>
      </dgm:prSet>
      <dgm:spPr/>
    </dgm:pt>
    <dgm:pt modelId="{454EDF2F-BC96-5742-B093-5808ADCE50ED}" type="pres">
      <dgm:prSet presAssocID="{00D5B9CF-56DA-46BA-A4BA-DCD09DF41E28}" presName="sibTrans" presStyleCnt="0"/>
      <dgm:spPr/>
    </dgm:pt>
    <dgm:pt modelId="{0F7E0C38-E4F7-544B-A4AF-010BF373EA64}" type="pres">
      <dgm:prSet presAssocID="{8C9BDD6A-F94B-4A85-81C4-8316DC80BCA8}" presName="node" presStyleLbl="node1" presStyleIdx="4" presStyleCnt="10" custLinFactX="126971" custLinFactNeighborX="200000" custLinFactNeighborY="-10971">
        <dgm:presLayoutVars>
          <dgm:bulletEnabled val="1"/>
        </dgm:presLayoutVars>
      </dgm:prSet>
      <dgm:spPr/>
    </dgm:pt>
    <dgm:pt modelId="{A1D7BCEC-A789-0548-95D1-C4EF5B5BE536}" type="pres">
      <dgm:prSet presAssocID="{63201E21-AFBA-4CE1-8DCF-5642AA69CA9F}" presName="sibTrans" presStyleCnt="0"/>
      <dgm:spPr/>
    </dgm:pt>
    <dgm:pt modelId="{4D5ACA74-32D7-2E49-8B68-F213D779C596}" type="pres">
      <dgm:prSet presAssocID="{9ED07B1F-6122-4038-84F7-BD682C5C8FF3}" presName="node" presStyleLbl="node1" presStyleIdx="5" presStyleCnt="10" custLinFactX="100000" custLinFactY="-15039" custLinFactNeighborX="117369" custLinFactNeighborY="-100000">
        <dgm:presLayoutVars>
          <dgm:bulletEnabled val="1"/>
        </dgm:presLayoutVars>
      </dgm:prSet>
      <dgm:spPr/>
    </dgm:pt>
    <dgm:pt modelId="{B1EFC505-A6C1-CE40-85DA-FCF7BD2F962E}" type="pres">
      <dgm:prSet presAssocID="{F976CD73-4683-491D-B324-75C0137101DD}" presName="sibTrans" presStyleCnt="0"/>
      <dgm:spPr/>
    </dgm:pt>
    <dgm:pt modelId="{335FB0D8-1875-874B-85E2-B5BB0643A4D3}" type="pres">
      <dgm:prSet presAssocID="{CAAB9CBD-05CE-42F6-96F3-BD7E78C0F3A9}" presName="node" presStyleLbl="node1" presStyleIdx="6" presStyleCnt="10" custLinFactNeighborX="-713" custLinFactNeighborY="-10103">
        <dgm:presLayoutVars>
          <dgm:bulletEnabled val="1"/>
        </dgm:presLayoutVars>
      </dgm:prSet>
      <dgm:spPr/>
    </dgm:pt>
    <dgm:pt modelId="{AD30CA80-9819-984D-B9BB-510D9D7D46AD}" type="pres">
      <dgm:prSet presAssocID="{DA32E282-CA96-4A34-B92A-D218D6C46C7F}" presName="sibTrans" presStyleCnt="0"/>
      <dgm:spPr/>
    </dgm:pt>
    <dgm:pt modelId="{D7DF9D54-5B8B-D746-B9FB-12E49D1A1329}" type="pres">
      <dgm:prSet presAssocID="{A222B51B-0B7C-41C8-B819-4490487B929D}" presName="node" presStyleLbl="node1" presStyleIdx="7" presStyleCnt="10" custLinFactX="-130126" custLinFactY="4641" custLinFactNeighborX="-200000" custLinFactNeighborY="100000">
        <dgm:presLayoutVars>
          <dgm:bulletEnabled val="1"/>
        </dgm:presLayoutVars>
      </dgm:prSet>
      <dgm:spPr/>
    </dgm:pt>
    <dgm:pt modelId="{D92B4A9D-E801-7549-B627-88ACEF9903C3}" type="pres">
      <dgm:prSet presAssocID="{0F74A164-F35E-425B-BE7B-CEFF18835CFD}" presName="sibTrans" presStyleCnt="0"/>
      <dgm:spPr/>
    </dgm:pt>
    <dgm:pt modelId="{CDD318CC-7E48-504B-BF6D-2A1B71EDDB9F}" type="pres">
      <dgm:prSet presAssocID="{AEF9A4AB-1520-4FE2-8342-9DE75126DC30}" presName="node" presStyleLbl="node1" presStyleIdx="8" presStyleCnt="10" custLinFactNeighborX="357" custLinFactNeighborY="-12481">
        <dgm:presLayoutVars>
          <dgm:bulletEnabled val="1"/>
        </dgm:presLayoutVars>
      </dgm:prSet>
      <dgm:spPr/>
    </dgm:pt>
    <dgm:pt modelId="{DD911E18-7D8E-134F-A226-8D7E44ED790A}" type="pres">
      <dgm:prSet presAssocID="{A92B28F4-38AB-43D9-965D-3ECE357DDFB9}" presName="sibTrans" presStyleCnt="0"/>
      <dgm:spPr/>
    </dgm:pt>
    <dgm:pt modelId="{76BFD189-2F43-1944-B127-ABCE4F86D159}" type="pres">
      <dgm:prSet presAssocID="{CA7F2681-7977-43FC-96F8-2EBF214CD9DF}" presName="node" presStyleLbl="node1" presStyleIdx="9" presStyleCnt="10" custLinFactNeighborX="-1070" custLinFactNeighborY="-13075">
        <dgm:presLayoutVars>
          <dgm:bulletEnabled val="1"/>
        </dgm:presLayoutVars>
      </dgm:prSet>
      <dgm:spPr/>
    </dgm:pt>
  </dgm:ptLst>
  <dgm:cxnLst>
    <dgm:cxn modelId="{19AF8707-2901-0E43-945D-8283675545C5}" type="presOf" srcId="{7D300610-085E-4DFB-BE59-FECE0FB6550B}" destId="{405008F3-2F5E-874C-9C8E-1448E65B6086}" srcOrd="0" destOrd="0" presId="urn:microsoft.com/office/officeart/2005/8/layout/default"/>
    <dgm:cxn modelId="{634E5A0A-F440-9544-8AC7-CB9A0A7EE954}" type="presOf" srcId="{50358D55-F717-4355-9E31-0AD7516C70FD}" destId="{AB2D2CFF-1F0D-EB4E-A3F6-9EF61DD86AE1}" srcOrd="0" destOrd="0" presId="urn:microsoft.com/office/officeart/2005/8/layout/default"/>
    <dgm:cxn modelId="{1724E520-42DF-B848-8AF9-433E267C17BB}" type="presOf" srcId="{8C9BDD6A-F94B-4A85-81C4-8316DC80BCA8}" destId="{0F7E0C38-E4F7-544B-A4AF-010BF373EA64}" srcOrd="0" destOrd="0" presId="urn:microsoft.com/office/officeart/2005/8/layout/default"/>
    <dgm:cxn modelId="{FC088323-90C4-4A9E-B769-9E93AA487AAD}" srcId="{0992CC01-E11B-4681-A493-6A7C621C0887}" destId="{AEF9A4AB-1520-4FE2-8342-9DE75126DC30}" srcOrd="8" destOrd="0" parTransId="{A52F6AC9-B65B-47D6-870D-2917174DFD60}" sibTransId="{A92B28F4-38AB-43D9-965D-3ECE357DDFB9}"/>
    <dgm:cxn modelId="{D334573A-A88C-495C-9135-43059369C63F}" srcId="{0992CC01-E11B-4681-A493-6A7C621C0887}" destId="{4FFC0626-0E9F-4F1E-AD7B-0ACB5002A661}" srcOrd="1" destOrd="0" parTransId="{9EFAFB3B-503F-493C-A6CD-BF2F8E7A2DF0}" sibTransId="{633C73E1-2932-408D-877C-4D99D248CCBF}"/>
    <dgm:cxn modelId="{BC9B1E40-0B49-4413-B3B0-BC8BBA86285E}" srcId="{0992CC01-E11B-4681-A493-6A7C621C0887}" destId="{50358D55-F717-4355-9E31-0AD7516C70FD}" srcOrd="2" destOrd="0" parTransId="{CFA627A4-CEFF-4BA1-BBF5-CA086D4652E8}" sibTransId="{84BE2333-9588-48C0-B016-D55F992DDA20}"/>
    <dgm:cxn modelId="{589D3B40-2CA4-458A-BE0F-B8E86D235EEE}" srcId="{0992CC01-E11B-4681-A493-6A7C621C0887}" destId="{8C9BDD6A-F94B-4A85-81C4-8316DC80BCA8}" srcOrd="4" destOrd="0" parTransId="{FAE4CFBD-40FD-4C90-9525-824B2B0F19D0}" sibTransId="{63201E21-AFBA-4CE1-8DCF-5642AA69CA9F}"/>
    <dgm:cxn modelId="{33776140-5E3F-B544-B832-09085F69A5BD}" type="presOf" srcId="{2C31FCED-24F7-4C28-A8AA-3B9A1BC13924}" destId="{8A275808-56A5-4C44-8490-D415EFD4B8F0}" srcOrd="0" destOrd="0" presId="urn:microsoft.com/office/officeart/2005/8/layout/default"/>
    <dgm:cxn modelId="{6C6B814A-7070-4E4C-BCC9-C99BC3A299BB}" type="presOf" srcId="{9ED07B1F-6122-4038-84F7-BD682C5C8FF3}" destId="{4D5ACA74-32D7-2E49-8B68-F213D779C596}" srcOrd="0" destOrd="0" presId="urn:microsoft.com/office/officeart/2005/8/layout/default"/>
    <dgm:cxn modelId="{76C56054-C613-44E6-B208-7045C4D5C608}" srcId="{0992CC01-E11B-4681-A493-6A7C621C0887}" destId="{A222B51B-0B7C-41C8-B819-4490487B929D}" srcOrd="7" destOrd="0" parTransId="{D30CB131-C9F9-4580-9D22-8330977B5DE6}" sibTransId="{0F74A164-F35E-425B-BE7B-CEFF18835CFD}"/>
    <dgm:cxn modelId="{F667C15A-7772-42C3-A727-C84C4A37F275}" srcId="{0992CC01-E11B-4681-A493-6A7C621C0887}" destId="{2C31FCED-24F7-4C28-A8AA-3B9A1BC13924}" srcOrd="3" destOrd="0" parTransId="{4490B6EC-748C-49D6-B4DC-E033ED4613F2}" sibTransId="{00D5B9CF-56DA-46BA-A4BA-DCD09DF41E28}"/>
    <dgm:cxn modelId="{7EA1157C-C87D-438C-996E-5728E4EAC1CD}" srcId="{0992CC01-E11B-4681-A493-6A7C621C0887}" destId="{9ED07B1F-6122-4038-84F7-BD682C5C8FF3}" srcOrd="5" destOrd="0" parTransId="{555BC992-0A39-44D5-B11B-65E33F81C471}" sibTransId="{F976CD73-4683-491D-B324-75C0137101DD}"/>
    <dgm:cxn modelId="{804F0A93-754C-0E40-8C30-7BB5079FD21D}" type="presOf" srcId="{CAAB9CBD-05CE-42F6-96F3-BD7E78C0F3A9}" destId="{335FB0D8-1875-874B-85E2-B5BB0643A4D3}" srcOrd="0" destOrd="0" presId="urn:microsoft.com/office/officeart/2005/8/layout/default"/>
    <dgm:cxn modelId="{8EC72199-8C05-5B44-91CE-151C07764A99}" type="presOf" srcId="{0992CC01-E11B-4681-A493-6A7C621C0887}" destId="{BEF7BA89-CC7A-C74B-B830-D3AE422CCC4B}" srcOrd="0" destOrd="0" presId="urn:microsoft.com/office/officeart/2005/8/layout/default"/>
    <dgm:cxn modelId="{A7E88BA2-6BA1-FE43-A178-963839095393}" type="presOf" srcId="{4FFC0626-0E9F-4F1E-AD7B-0ACB5002A661}" destId="{5BB83393-EA1D-FA46-AD58-5046095D1F31}" srcOrd="0" destOrd="0" presId="urn:microsoft.com/office/officeart/2005/8/layout/default"/>
    <dgm:cxn modelId="{549749A4-C5AC-4EF8-A05A-A9C6C226B00E}" srcId="{0992CC01-E11B-4681-A493-6A7C621C0887}" destId="{7D300610-085E-4DFB-BE59-FECE0FB6550B}" srcOrd="0" destOrd="0" parTransId="{BB2D2C41-7A99-4B96-81E2-1666AB7FA79F}" sibTransId="{BD2E7403-F7B1-4795-BFA4-0774ABB6CE72}"/>
    <dgm:cxn modelId="{A49DE5AA-FC76-45F5-82B7-4D1594AEE3D5}" srcId="{0992CC01-E11B-4681-A493-6A7C621C0887}" destId="{CA7F2681-7977-43FC-96F8-2EBF214CD9DF}" srcOrd="9" destOrd="0" parTransId="{2DC934FF-47D9-4F07-8362-7391EC00ACEA}" sibTransId="{AE570426-14A8-4905-894A-3EF534A20D82}"/>
    <dgm:cxn modelId="{8D56B1BD-0D18-6C41-ABCB-0657740FA5F7}" type="presOf" srcId="{CA7F2681-7977-43FC-96F8-2EBF214CD9DF}" destId="{76BFD189-2F43-1944-B127-ABCE4F86D159}" srcOrd="0" destOrd="0" presId="urn:microsoft.com/office/officeart/2005/8/layout/default"/>
    <dgm:cxn modelId="{D26F52C3-CC68-404A-887B-ADC810BA4E96}" type="presOf" srcId="{AEF9A4AB-1520-4FE2-8342-9DE75126DC30}" destId="{CDD318CC-7E48-504B-BF6D-2A1B71EDDB9F}" srcOrd="0" destOrd="0" presId="urn:microsoft.com/office/officeart/2005/8/layout/default"/>
    <dgm:cxn modelId="{416F3DCE-916F-C746-B753-B6F237B538B4}" type="presOf" srcId="{A222B51B-0B7C-41C8-B819-4490487B929D}" destId="{D7DF9D54-5B8B-D746-B9FB-12E49D1A1329}" srcOrd="0" destOrd="0" presId="urn:microsoft.com/office/officeart/2005/8/layout/default"/>
    <dgm:cxn modelId="{F29585F4-F9E2-475D-BFDD-BCD3B2704EE6}" srcId="{0992CC01-E11B-4681-A493-6A7C621C0887}" destId="{CAAB9CBD-05CE-42F6-96F3-BD7E78C0F3A9}" srcOrd="6" destOrd="0" parTransId="{B836A4C4-C29C-44B6-A674-40F5DC70EF15}" sibTransId="{DA32E282-CA96-4A34-B92A-D218D6C46C7F}"/>
    <dgm:cxn modelId="{2DA8E785-9258-3E4C-B154-362031211E03}" type="presParOf" srcId="{BEF7BA89-CC7A-C74B-B830-D3AE422CCC4B}" destId="{405008F3-2F5E-874C-9C8E-1448E65B6086}" srcOrd="0" destOrd="0" presId="urn:microsoft.com/office/officeart/2005/8/layout/default"/>
    <dgm:cxn modelId="{5A53E103-30D0-C043-8019-97CF2458B21C}" type="presParOf" srcId="{BEF7BA89-CC7A-C74B-B830-D3AE422CCC4B}" destId="{8FF7ECAA-E3E5-E845-9958-161957782B21}" srcOrd="1" destOrd="0" presId="urn:microsoft.com/office/officeart/2005/8/layout/default"/>
    <dgm:cxn modelId="{4A3C77CD-CDAD-0E40-BBBB-83C8F06B5547}" type="presParOf" srcId="{BEF7BA89-CC7A-C74B-B830-D3AE422CCC4B}" destId="{5BB83393-EA1D-FA46-AD58-5046095D1F31}" srcOrd="2" destOrd="0" presId="urn:microsoft.com/office/officeart/2005/8/layout/default"/>
    <dgm:cxn modelId="{6C42FBB6-F666-F249-9B4C-83627E08B212}" type="presParOf" srcId="{BEF7BA89-CC7A-C74B-B830-D3AE422CCC4B}" destId="{405F3CEC-C9FE-964D-846F-9906D714E5F0}" srcOrd="3" destOrd="0" presId="urn:microsoft.com/office/officeart/2005/8/layout/default"/>
    <dgm:cxn modelId="{B22F729C-721D-BD4F-BA50-7CE95145B5FF}" type="presParOf" srcId="{BEF7BA89-CC7A-C74B-B830-D3AE422CCC4B}" destId="{AB2D2CFF-1F0D-EB4E-A3F6-9EF61DD86AE1}" srcOrd="4" destOrd="0" presId="urn:microsoft.com/office/officeart/2005/8/layout/default"/>
    <dgm:cxn modelId="{21C93C02-65CE-7F41-8489-1B42BE9FF331}" type="presParOf" srcId="{BEF7BA89-CC7A-C74B-B830-D3AE422CCC4B}" destId="{87DF13E0-21BC-604B-8BAA-84DF29CC605C}" srcOrd="5" destOrd="0" presId="urn:microsoft.com/office/officeart/2005/8/layout/default"/>
    <dgm:cxn modelId="{0FEBC57F-6B72-EF4C-88BA-03C5F4EC943E}" type="presParOf" srcId="{BEF7BA89-CC7A-C74B-B830-D3AE422CCC4B}" destId="{8A275808-56A5-4C44-8490-D415EFD4B8F0}" srcOrd="6" destOrd="0" presId="urn:microsoft.com/office/officeart/2005/8/layout/default"/>
    <dgm:cxn modelId="{3200681D-4C6D-D740-AC41-4A62ABB1F53E}" type="presParOf" srcId="{BEF7BA89-CC7A-C74B-B830-D3AE422CCC4B}" destId="{454EDF2F-BC96-5742-B093-5808ADCE50ED}" srcOrd="7" destOrd="0" presId="urn:microsoft.com/office/officeart/2005/8/layout/default"/>
    <dgm:cxn modelId="{8DA605AF-79D8-FD45-94A9-100A4F40DC9A}" type="presParOf" srcId="{BEF7BA89-CC7A-C74B-B830-D3AE422CCC4B}" destId="{0F7E0C38-E4F7-544B-A4AF-010BF373EA64}" srcOrd="8" destOrd="0" presId="urn:microsoft.com/office/officeart/2005/8/layout/default"/>
    <dgm:cxn modelId="{8BDC391F-074F-5349-9065-1AC5FEE5DCB4}" type="presParOf" srcId="{BEF7BA89-CC7A-C74B-B830-D3AE422CCC4B}" destId="{A1D7BCEC-A789-0548-95D1-C4EF5B5BE536}" srcOrd="9" destOrd="0" presId="urn:microsoft.com/office/officeart/2005/8/layout/default"/>
    <dgm:cxn modelId="{964BBC51-1062-2142-9D7F-F02DF19DDFCF}" type="presParOf" srcId="{BEF7BA89-CC7A-C74B-B830-D3AE422CCC4B}" destId="{4D5ACA74-32D7-2E49-8B68-F213D779C596}" srcOrd="10" destOrd="0" presId="urn:microsoft.com/office/officeart/2005/8/layout/default"/>
    <dgm:cxn modelId="{7781F07A-AA22-8F45-A7C0-E918561B3D90}" type="presParOf" srcId="{BEF7BA89-CC7A-C74B-B830-D3AE422CCC4B}" destId="{B1EFC505-A6C1-CE40-85DA-FCF7BD2F962E}" srcOrd="11" destOrd="0" presId="urn:microsoft.com/office/officeart/2005/8/layout/default"/>
    <dgm:cxn modelId="{DCBDC596-9788-6C48-9F9A-AFF4489ED664}" type="presParOf" srcId="{BEF7BA89-CC7A-C74B-B830-D3AE422CCC4B}" destId="{335FB0D8-1875-874B-85E2-B5BB0643A4D3}" srcOrd="12" destOrd="0" presId="urn:microsoft.com/office/officeart/2005/8/layout/default"/>
    <dgm:cxn modelId="{2FDB07CF-8CD4-D248-B7B5-00CBDB847986}" type="presParOf" srcId="{BEF7BA89-CC7A-C74B-B830-D3AE422CCC4B}" destId="{AD30CA80-9819-984D-B9BB-510D9D7D46AD}" srcOrd="13" destOrd="0" presId="urn:microsoft.com/office/officeart/2005/8/layout/default"/>
    <dgm:cxn modelId="{649EB639-1B30-CC4A-B342-8B98993BEE4B}" type="presParOf" srcId="{BEF7BA89-CC7A-C74B-B830-D3AE422CCC4B}" destId="{D7DF9D54-5B8B-D746-B9FB-12E49D1A1329}" srcOrd="14" destOrd="0" presId="urn:microsoft.com/office/officeart/2005/8/layout/default"/>
    <dgm:cxn modelId="{955B4D90-A0E0-0845-855A-20898FBBD932}" type="presParOf" srcId="{BEF7BA89-CC7A-C74B-B830-D3AE422CCC4B}" destId="{D92B4A9D-E801-7549-B627-88ACEF9903C3}" srcOrd="15" destOrd="0" presId="urn:microsoft.com/office/officeart/2005/8/layout/default"/>
    <dgm:cxn modelId="{CCF9BAB3-57D4-8940-A38E-D5A73171460F}" type="presParOf" srcId="{BEF7BA89-CC7A-C74B-B830-D3AE422CCC4B}" destId="{CDD318CC-7E48-504B-BF6D-2A1B71EDDB9F}" srcOrd="16" destOrd="0" presId="urn:microsoft.com/office/officeart/2005/8/layout/default"/>
    <dgm:cxn modelId="{0FF254B6-6DD6-4341-99A0-F428F4DE0009}" type="presParOf" srcId="{BEF7BA89-CC7A-C74B-B830-D3AE422CCC4B}" destId="{DD911E18-7D8E-134F-A226-8D7E44ED790A}" srcOrd="17" destOrd="0" presId="urn:microsoft.com/office/officeart/2005/8/layout/default"/>
    <dgm:cxn modelId="{2248CF40-61C5-614C-9109-CD8B7F3B7A1D}" type="presParOf" srcId="{BEF7BA89-CC7A-C74B-B830-D3AE422CCC4B}" destId="{76BFD189-2F43-1944-B127-ABCE4F86D159}"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9D66E-E1CF-48A7-BDA9-5C23BC6203D5}">
      <dsp:nvSpPr>
        <dsp:cNvPr id="0" name=""/>
        <dsp:cNvSpPr/>
      </dsp:nvSpPr>
      <dsp:spPr>
        <a:xfrm>
          <a:off x="60193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36DBD-3015-4B20-B76F-7B6DA949240F}">
      <dsp:nvSpPr>
        <dsp:cNvPr id="0" name=""/>
        <dsp:cNvSpPr/>
      </dsp:nvSpPr>
      <dsp:spPr>
        <a:xfrm>
          <a:off x="910952" y="1092807"/>
          <a:ext cx="831972" cy="831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3C7940-DE60-43EF-9619-6E233149EA17}">
      <dsp:nvSpPr>
        <dsp:cNvPr id="0" name=""/>
        <dsp:cNvSpPr/>
      </dsp:nvSpPr>
      <dsp:spPr>
        <a:xfrm>
          <a:off x="138406"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u="sng" kern="1200"/>
            <a:t>Data Lakes</a:t>
          </a:r>
          <a:endParaRPr lang="en-US" sz="2800" kern="1200"/>
        </a:p>
      </dsp:txBody>
      <dsp:txXfrm>
        <a:off x="138406" y="2685440"/>
        <a:ext cx="2377064" cy="720000"/>
      </dsp:txXfrm>
    </dsp:sp>
    <dsp:sp modelId="{F5D8B263-27CE-49AA-A459-BC07C6DFDE18}">
      <dsp:nvSpPr>
        <dsp:cNvPr id="0" name=""/>
        <dsp:cNvSpPr/>
      </dsp:nvSpPr>
      <dsp:spPr>
        <a:xfrm>
          <a:off x="3394984"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5139D-314D-4BB6-B7B3-757403C71145}">
      <dsp:nvSpPr>
        <dsp:cNvPr id="0" name=""/>
        <dsp:cNvSpPr/>
      </dsp:nvSpPr>
      <dsp:spPr>
        <a:xfrm>
          <a:off x="3704002" y="1092807"/>
          <a:ext cx="831972" cy="831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CD55A-7A55-4B5F-A63E-20F3D40FE32A}">
      <dsp:nvSpPr>
        <dsp:cNvPr id="0" name=""/>
        <dsp:cNvSpPr/>
      </dsp:nvSpPr>
      <dsp:spPr>
        <a:xfrm>
          <a:off x="293145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u="sng" kern="1200"/>
            <a:t>Serverless Architecture</a:t>
          </a:r>
          <a:endParaRPr lang="en-US" sz="2800" kern="1200"/>
        </a:p>
      </dsp:txBody>
      <dsp:txXfrm>
        <a:off x="2931457" y="2685440"/>
        <a:ext cx="2377064" cy="720000"/>
      </dsp:txXfrm>
    </dsp:sp>
    <dsp:sp modelId="{7363D3E8-0670-4642-9AEE-C3FC04F085DF}">
      <dsp:nvSpPr>
        <dsp:cNvPr id="0" name=""/>
        <dsp:cNvSpPr/>
      </dsp:nvSpPr>
      <dsp:spPr>
        <a:xfrm>
          <a:off x="618803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CF5A0-9CC7-483A-9D3E-A881B82A6DC6}">
      <dsp:nvSpPr>
        <dsp:cNvPr id="0" name=""/>
        <dsp:cNvSpPr/>
      </dsp:nvSpPr>
      <dsp:spPr>
        <a:xfrm>
          <a:off x="6497053" y="1092807"/>
          <a:ext cx="831972" cy="831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C2657-1F3D-41C0-85E8-B77B3EABC3D9}">
      <dsp:nvSpPr>
        <dsp:cNvPr id="0" name=""/>
        <dsp:cNvSpPr/>
      </dsp:nvSpPr>
      <dsp:spPr>
        <a:xfrm>
          <a:off x="5724507"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u="sng" kern="1200"/>
            <a:t>ETL Pipeline</a:t>
          </a:r>
          <a:endParaRPr lang="en-US" sz="2800" kern="1200"/>
        </a:p>
      </dsp:txBody>
      <dsp:txXfrm>
        <a:off x="5724507" y="2685440"/>
        <a:ext cx="2377064" cy="720000"/>
      </dsp:txXfrm>
    </dsp:sp>
    <dsp:sp modelId="{6E0D2B44-869D-47F6-A0A2-6619253AC444}">
      <dsp:nvSpPr>
        <dsp:cNvPr id="0" name=""/>
        <dsp:cNvSpPr/>
      </dsp:nvSpPr>
      <dsp:spPr>
        <a:xfrm>
          <a:off x="8981085" y="783788"/>
          <a:ext cx="1450009" cy="145000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D27C01-7A7D-4A9D-B25D-0FFE6A20F670}">
      <dsp:nvSpPr>
        <dsp:cNvPr id="0" name=""/>
        <dsp:cNvSpPr/>
      </dsp:nvSpPr>
      <dsp:spPr>
        <a:xfrm>
          <a:off x="9290104" y="1092807"/>
          <a:ext cx="831972" cy="831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7C0000-FAC8-4770-A089-559B7DAD318B}">
      <dsp:nvSpPr>
        <dsp:cNvPr id="0" name=""/>
        <dsp:cNvSpPr/>
      </dsp:nvSpPr>
      <dsp:spPr>
        <a:xfrm>
          <a:off x="8517558" y="2685440"/>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u="sng" kern="1200"/>
            <a:t>Modern MLOps</a:t>
          </a:r>
          <a:endParaRPr lang="en-US" sz="2800" kern="1200"/>
        </a:p>
      </dsp:txBody>
      <dsp:txXfrm>
        <a:off x="8517558" y="2685440"/>
        <a:ext cx="237706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61846-23BA-A54E-A258-31D4279B78C9}">
      <dsp:nvSpPr>
        <dsp:cNvPr id="0" name=""/>
        <dsp:cNvSpPr/>
      </dsp:nvSpPr>
      <dsp:spPr>
        <a:xfrm>
          <a:off x="3232" y="427808"/>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Data </a:t>
          </a:r>
          <a:r>
            <a:rPr lang="en-US" sz="1000" kern="1200"/>
            <a:t>movement </a:t>
          </a:r>
          <a:endParaRPr lang="en-US" sz="1000" kern="1200" dirty="0"/>
        </a:p>
      </dsp:txBody>
      <dsp:txXfrm>
        <a:off x="3232" y="427808"/>
        <a:ext cx="2564317" cy="1538590"/>
      </dsp:txXfrm>
    </dsp:sp>
    <dsp:sp modelId="{2FE45812-31A2-964C-9ED0-C7D28137728D}">
      <dsp:nvSpPr>
        <dsp:cNvPr id="0" name=""/>
        <dsp:cNvSpPr/>
      </dsp:nvSpPr>
      <dsp:spPr>
        <a:xfrm>
          <a:off x="2823981" y="427808"/>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Data Lakes allow you to import any amount of data that can come in real-time. Data is collected from multiple sources and moved into the data lake in its original format. This process allows you to scale to data of any size, while saving time of defining data structures, schema, and transformations.</a:t>
          </a:r>
        </a:p>
      </dsp:txBody>
      <dsp:txXfrm>
        <a:off x="2823981" y="427808"/>
        <a:ext cx="2564317" cy="1538590"/>
      </dsp:txXfrm>
    </dsp:sp>
    <dsp:sp modelId="{59EAD884-A3F1-F94C-ABB4-8618348DDD81}">
      <dsp:nvSpPr>
        <dsp:cNvPr id="0" name=""/>
        <dsp:cNvSpPr/>
      </dsp:nvSpPr>
      <dsp:spPr>
        <a:xfrm>
          <a:off x="5644730" y="427808"/>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Securely store, and catalog data</a:t>
          </a:r>
        </a:p>
      </dsp:txBody>
      <dsp:txXfrm>
        <a:off x="5644730" y="427808"/>
        <a:ext cx="2564317" cy="1538590"/>
      </dsp:txXfrm>
    </dsp:sp>
    <dsp:sp modelId="{6BED2647-BE3D-8843-9675-E558C6978568}">
      <dsp:nvSpPr>
        <dsp:cNvPr id="0" name=""/>
        <dsp:cNvSpPr/>
      </dsp:nvSpPr>
      <dsp:spPr>
        <a:xfrm>
          <a:off x="8465479" y="427808"/>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Data Lakes allow you to store relational data like operational databases and data from line of business applications, and non-relational data like mobile apps, IoT devices, and social media. They also give you the ability to understand what data is in the lake through crawling, cataloging, and indexing of data. Finally, data must be secured to ensure your data assets are protected.</a:t>
          </a:r>
        </a:p>
      </dsp:txBody>
      <dsp:txXfrm>
        <a:off x="8465479" y="427808"/>
        <a:ext cx="2564317" cy="1538590"/>
      </dsp:txXfrm>
    </dsp:sp>
    <dsp:sp modelId="{FD86AE40-F5B0-E44E-A70B-1D8A066DAF46}">
      <dsp:nvSpPr>
        <dsp:cNvPr id="0" name=""/>
        <dsp:cNvSpPr/>
      </dsp:nvSpPr>
      <dsp:spPr>
        <a:xfrm>
          <a:off x="3232" y="2222830"/>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Analytics</a:t>
          </a:r>
        </a:p>
      </dsp:txBody>
      <dsp:txXfrm>
        <a:off x="3232" y="2222830"/>
        <a:ext cx="2564317" cy="1538590"/>
      </dsp:txXfrm>
    </dsp:sp>
    <dsp:sp modelId="{0E316E64-C49F-2848-8301-92D5402C056C}">
      <dsp:nvSpPr>
        <dsp:cNvPr id="0" name=""/>
        <dsp:cNvSpPr/>
      </dsp:nvSpPr>
      <dsp:spPr>
        <a:xfrm>
          <a:off x="2823981" y="2222830"/>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Data Lakes allow various roles in your organization like data scientists, data developers, and business analysts to access data with their choice of analytic tools and frameworks. This includes open-source frameworks such as Apache Hadoop, Presto, and Apache Spark, and commercial offerings from data warehouse and business intelligence vendors. Data Lakes allow you to run analytics without the need to move your data to a separate analytics system.</a:t>
          </a:r>
        </a:p>
      </dsp:txBody>
      <dsp:txXfrm>
        <a:off x="2823981" y="2222830"/>
        <a:ext cx="2564317" cy="1538590"/>
      </dsp:txXfrm>
    </dsp:sp>
    <dsp:sp modelId="{D0C0FFAC-CC00-BC4C-9778-0F021A51BEB8}">
      <dsp:nvSpPr>
        <dsp:cNvPr id="0" name=""/>
        <dsp:cNvSpPr/>
      </dsp:nvSpPr>
      <dsp:spPr>
        <a:xfrm>
          <a:off x="5644730" y="2222830"/>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Machine Learning</a:t>
          </a:r>
        </a:p>
      </dsp:txBody>
      <dsp:txXfrm>
        <a:off x="5644730" y="2222830"/>
        <a:ext cx="2564317" cy="1538590"/>
      </dsp:txXfrm>
    </dsp:sp>
    <dsp:sp modelId="{47C769D4-98E8-2F4D-B6D8-64AD82B04B81}">
      <dsp:nvSpPr>
        <dsp:cNvPr id="0" name=""/>
        <dsp:cNvSpPr/>
      </dsp:nvSpPr>
      <dsp:spPr>
        <a:xfrm>
          <a:off x="8465479" y="2222830"/>
          <a:ext cx="2564317" cy="1538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Data Lakes will allow organizations to generate different types of insights including reporting on historical data and doing machine learning where models are built to forecast likely outcomes and suggest a range of prescribed actions to achieve the optimal result.</a:t>
          </a:r>
        </a:p>
      </dsp:txBody>
      <dsp:txXfrm>
        <a:off x="8465479" y="2222830"/>
        <a:ext cx="2564317" cy="1538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008F3-2F5E-874C-9C8E-1448E65B6086}">
      <dsp:nvSpPr>
        <dsp:cNvPr id="0" name=""/>
        <dsp:cNvSpPr/>
      </dsp:nvSpPr>
      <dsp:spPr>
        <a:xfrm>
          <a:off x="3232" y="55689"/>
          <a:ext cx="2564317" cy="15385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Pros</a:t>
          </a:r>
          <a:endParaRPr lang="en-US" sz="1600" kern="1200"/>
        </a:p>
      </dsp:txBody>
      <dsp:txXfrm>
        <a:off x="3232" y="55689"/>
        <a:ext cx="2564317" cy="1538590"/>
      </dsp:txXfrm>
    </dsp:sp>
    <dsp:sp modelId="{5BB83393-EA1D-FA46-AD58-5046095D1F31}">
      <dsp:nvSpPr>
        <dsp:cNvPr id="0" name=""/>
        <dsp:cNvSpPr/>
      </dsp:nvSpPr>
      <dsp:spPr>
        <a:xfrm>
          <a:off x="2823981" y="55689"/>
          <a:ext cx="2564317" cy="1538590"/>
        </a:xfrm>
        <a:prstGeom prst="rect">
          <a:avLst/>
        </a:prstGeom>
        <a:solidFill>
          <a:schemeClr val="accent2">
            <a:hueOff val="127923"/>
            <a:satOff val="-88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Cost</a:t>
          </a:r>
          <a:endParaRPr lang="en-US" sz="1600" kern="1200"/>
        </a:p>
      </dsp:txBody>
      <dsp:txXfrm>
        <a:off x="2823981" y="55689"/>
        <a:ext cx="2564317" cy="1538590"/>
      </dsp:txXfrm>
    </dsp:sp>
    <dsp:sp modelId="{AB2D2CFF-1F0D-EB4E-A3F6-9EF61DD86AE1}">
      <dsp:nvSpPr>
        <dsp:cNvPr id="0" name=""/>
        <dsp:cNvSpPr/>
      </dsp:nvSpPr>
      <dsp:spPr>
        <a:xfrm>
          <a:off x="2829392" y="1680656"/>
          <a:ext cx="2564317" cy="1538590"/>
        </a:xfrm>
        <a:prstGeom prst="rect">
          <a:avLst/>
        </a:prstGeom>
        <a:solidFill>
          <a:schemeClr val="accent2">
            <a:hueOff val="255845"/>
            <a:satOff val="-1761"/>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providers charge you on a per-invocation basis, so you’re not paying for unused servers or virtual machines.</a:t>
          </a:r>
        </a:p>
      </dsp:txBody>
      <dsp:txXfrm>
        <a:off x="2829392" y="1680656"/>
        <a:ext cx="2564317" cy="1538590"/>
      </dsp:txXfrm>
    </dsp:sp>
    <dsp:sp modelId="{8A275808-56A5-4C44-8490-D415EFD4B8F0}">
      <dsp:nvSpPr>
        <dsp:cNvPr id="0" name=""/>
        <dsp:cNvSpPr/>
      </dsp:nvSpPr>
      <dsp:spPr>
        <a:xfrm>
          <a:off x="5647192" y="66890"/>
          <a:ext cx="2564317" cy="1538590"/>
        </a:xfrm>
        <a:prstGeom prst="rect">
          <a:avLst/>
        </a:prstGeom>
        <a:solidFill>
          <a:schemeClr val="accent2">
            <a:hueOff val="383768"/>
            <a:satOff val="-2641"/>
            <a:lumOff val="1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Scalability</a:t>
          </a:r>
          <a:endParaRPr lang="en-US" sz="1600" kern="1200"/>
        </a:p>
      </dsp:txBody>
      <dsp:txXfrm>
        <a:off x="5647192" y="66890"/>
        <a:ext cx="2564317" cy="1538590"/>
      </dsp:txXfrm>
    </dsp:sp>
    <dsp:sp modelId="{0F7E0C38-E4F7-544B-A4AF-010BF373EA64}">
      <dsp:nvSpPr>
        <dsp:cNvPr id="0" name=""/>
        <dsp:cNvSpPr/>
      </dsp:nvSpPr>
      <dsp:spPr>
        <a:xfrm>
          <a:off x="8387806" y="1681912"/>
          <a:ext cx="2564317" cy="1538590"/>
        </a:xfrm>
        <a:prstGeom prst="rect">
          <a:avLst/>
        </a:prstGeom>
        <a:solidFill>
          <a:schemeClr val="accent2">
            <a:hueOff val="511690"/>
            <a:satOff val="-3522"/>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Function instances are automatically created or removed in response to traffic variations, within the boundaries of concurrency limits.</a:t>
          </a:r>
        </a:p>
      </dsp:txBody>
      <dsp:txXfrm>
        <a:off x="8387806" y="1681912"/>
        <a:ext cx="2564317" cy="1538590"/>
      </dsp:txXfrm>
    </dsp:sp>
    <dsp:sp modelId="{4D5ACA74-32D7-2E49-8B68-F213D779C596}">
      <dsp:nvSpPr>
        <dsp:cNvPr id="0" name=""/>
        <dsp:cNvSpPr/>
      </dsp:nvSpPr>
      <dsp:spPr>
        <a:xfrm>
          <a:off x="8398012" y="80732"/>
          <a:ext cx="2564317" cy="1538590"/>
        </a:xfrm>
        <a:prstGeom prst="rect">
          <a:avLst/>
        </a:prstGeom>
        <a:solidFill>
          <a:schemeClr val="accent2">
            <a:hueOff val="639613"/>
            <a:satOff val="-4402"/>
            <a:lumOff val="2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Productivity</a:t>
          </a:r>
          <a:endParaRPr lang="en-US" sz="1600" kern="1200"/>
        </a:p>
      </dsp:txBody>
      <dsp:txXfrm>
        <a:off x="8398012" y="80732"/>
        <a:ext cx="2564317" cy="1538590"/>
      </dsp:txXfrm>
    </dsp:sp>
    <dsp:sp modelId="{335FB0D8-1875-874B-85E2-B5BB0643A4D3}">
      <dsp:nvSpPr>
        <dsp:cNvPr id="0" name=""/>
        <dsp:cNvSpPr/>
      </dsp:nvSpPr>
      <dsp:spPr>
        <a:xfrm>
          <a:off x="5626446" y="1695267"/>
          <a:ext cx="2564317" cy="1538590"/>
        </a:xfrm>
        <a:prstGeom prst="rect">
          <a:avLst/>
        </a:prstGeom>
        <a:solidFill>
          <a:schemeClr val="accent2">
            <a:hueOff val="767535"/>
            <a:satOff val="-5283"/>
            <a:lumOff val="2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Engineers who use serverless can simply deploy their code without having to manage any servers, which helps accelerate delivery cycles and rapidly scale company operations.</a:t>
          </a:r>
        </a:p>
      </dsp:txBody>
      <dsp:txXfrm>
        <a:off x="5626446" y="1695267"/>
        <a:ext cx="2564317" cy="1538590"/>
      </dsp:txXfrm>
    </dsp:sp>
    <dsp:sp modelId="{D7DF9D54-5B8B-D746-B9FB-12E49D1A1329}">
      <dsp:nvSpPr>
        <dsp:cNvPr id="0" name=""/>
        <dsp:cNvSpPr/>
      </dsp:nvSpPr>
      <dsp:spPr>
        <a:xfrm>
          <a:off x="1" y="3460707"/>
          <a:ext cx="2564317" cy="1538590"/>
        </a:xfrm>
        <a:prstGeom prst="rect">
          <a:avLst/>
        </a:prstGeom>
        <a:solidFill>
          <a:schemeClr val="accent2">
            <a:hueOff val="895458"/>
            <a:satOff val="-6163"/>
            <a:lumOff val="2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Cons</a:t>
          </a:r>
          <a:endParaRPr lang="en-US" sz="1600" kern="1200"/>
        </a:p>
      </dsp:txBody>
      <dsp:txXfrm>
        <a:off x="1" y="3460707"/>
        <a:ext cx="2564317" cy="1538590"/>
      </dsp:txXfrm>
    </dsp:sp>
    <dsp:sp modelId="{CDD318CC-7E48-504B-BF6D-2A1B71EDDB9F}">
      <dsp:nvSpPr>
        <dsp:cNvPr id="0" name=""/>
        <dsp:cNvSpPr/>
      </dsp:nvSpPr>
      <dsp:spPr>
        <a:xfrm>
          <a:off x="2833135" y="3453701"/>
          <a:ext cx="2564317" cy="1538590"/>
        </a:xfrm>
        <a:prstGeom prst="rect">
          <a:avLst/>
        </a:prstGeom>
        <a:solidFill>
          <a:schemeClr val="accent2">
            <a:hueOff val="1023381"/>
            <a:satOff val="-7044"/>
            <a:lumOff val="3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It is said to be more challenging to debug serverless code.</a:t>
          </a:r>
        </a:p>
      </dsp:txBody>
      <dsp:txXfrm>
        <a:off x="2833135" y="3453701"/>
        <a:ext cx="2564317" cy="1538590"/>
      </dsp:txXfrm>
    </dsp:sp>
    <dsp:sp modelId="{76BFD189-2F43-1944-B127-ABCE4F86D159}">
      <dsp:nvSpPr>
        <dsp:cNvPr id="0" name=""/>
        <dsp:cNvSpPr/>
      </dsp:nvSpPr>
      <dsp:spPr>
        <a:xfrm>
          <a:off x="5617292" y="3444562"/>
          <a:ext cx="2564317" cy="1538590"/>
        </a:xfrm>
        <a:prstGeom prst="rect">
          <a:avLst/>
        </a:prstGeom>
        <a:solidFill>
          <a:schemeClr val="accent2">
            <a:hueOff val="1151303"/>
            <a:satOff val="-7924"/>
            <a:lumOff val="3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They work seamlessly with loosely coupled systems, might not work very efficiently with High performance networks. </a:t>
          </a:r>
        </a:p>
      </dsp:txBody>
      <dsp:txXfrm>
        <a:off x="5617292" y="3444562"/>
        <a:ext cx="2564317" cy="153859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July 10,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770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July 10,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8574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July 10,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96696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July 10,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007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July 10,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2974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July 10,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913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July 10,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677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July 10,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8101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July 10,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54938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July 10,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1900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July 10,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4708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Sunday, July 10,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03964613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6" r:id="rId6"/>
    <p:sldLayoutId id="2147483741" r:id="rId7"/>
    <p:sldLayoutId id="2147483742" r:id="rId8"/>
    <p:sldLayoutId id="2147483743" r:id="rId9"/>
    <p:sldLayoutId id="2147483745" r:id="rId10"/>
    <p:sldLayoutId id="214748374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gartner.com/doc/3614317/magic-quadrant-data-management-solu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microsoft.com/office/2017/06/relationships/model3d" Target="../media/model3d1.glb"/><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5D430A8-56AA-2544-966A-08CEDB716695}"/>
              </a:ext>
            </a:extLst>
          </p:cNvPr>
          <p:cNvSpPr>
            <a:spLocks noGrp="1"/>
          </p:cNvSpPr>
          <p:nvPr>
            <p:ph type="ctrTitle"/>
          </p:nvPr>
        </p:nvSpPr>
        <p:spPr>
          <a:xfrm>
            <a:off x="474243" y="681317"/>
            <a:ext cx="3236613" cy="3406187"/>
          </a:xfrm>
        </p:spPr>
        <p:txBody>
          <a:bodyPr>
            <a:normAutofit/>
          </a:bodyPr>
          <a:lstStyle/>
          <a:p>
            <a:r>
              <a:rPr lang="en-US" sz="3200" dirty="0">
                <a:solidFill>
                  <a:schemeClr val="bg1"/>
                </a:solidFill>
              </a:rPr>
              <a:t>SFL SCIENTIFIC</a:t>
            </a:r>
            <a:br>
              <a:rPr lang="en-US" sz="3200" dirty="0">
                <a:solidFill>
                  <a:schemeClr val="bg1"/>
                </a:solidFill>
              </a:rPr>
            </a:br>
            <a:r>
              <a:rPr lang="en-US" sz="3200" dirty="0">
                <a:solidFill>
                  <a:schemeClr val="bg1"/>
                </a:solidFill>
              </a:rPr>
              <a:t>Exercise</a:t>
            </a:r>
            <a:br>
              <a:rPr lang="en-US" sz="3200" dirty="0">
                <a:solidFill>
                  <a:schemeClr val="bg1"/>
                </a:solidFill>
              </a:rPr>
            </a:br>
            <a:endParaRPr lang="en-US" sz="3200" dirty="0">
              <a:solidFill>
                <a:schemeClr val="bg1"/>
              </a:solidFill>
            </a:endParaRPr>
          </a:p>
        </p:txBody>
      </p:sp>
      <p:pic>
        <p:nvPicPr>
          <p:cNvPr id="4" name="Picture 3" descr="Colorful sky with clouds at sunset">
            <a:extLst>
              <a:ext uri="{FF2B5EF4-FFF2-40B4-BE49-F238E27FC236}">
                <a16:creationId xmlns:a16="http://schemas.microsoft.com/office/drawing/2014/main" id="{A9CC377F-267C-F65B-E15E-BEEBFC1FE717}"/>
              </a:ext>
            </a:extLst>
          </p:cNvPr>
          <p:cNvPicPr>
            <a:picLocks noChangeAspect="1"/>
          </p:cNvPicPr>
          <p:nvPr/>
        </p:nvPicPr>
        <p:blipFill rotWithShape="1">
          <a:blip r:embed="rId2"/>
          <a:srcRect t="25000"/>
          <a:stretch/>
        </p:blipFill>
        <p:spPr>
          <a:xfrm>
            <a:off x="4503619" y="1403781"/>
            <a:ext cx="7214138" cy="4057952"/>
          </a:xfrm>
          <a:prstGeom prst="rect">
            <a:avLst/>
          </a:prstGeom>
        </p:spPr>
      </p:pic>
    </p:spTree>
    <p:extLst>
      <p:ext uri="{BB962C8B-B14F-4D97-AF65-F5344CB8AC3E}">
        <p14:creationId xmlns:p14="http://schemas.microsoft.com/office/powerpoint/2010/main" val="293501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Title 1">
            <a:extLst>
              <a:ext uri="{FF2B5EF4-FFF2-40B4-BE49-F238E27FC236}">
                <a16:creationId xmlns:a16="http://schemas.microsoft.com/office/drawing/2014/main" id="{A1052B36-7154-AD20-658D-B28435D565B5}"/>
              </a:ext>
            </a:extLst>
          </p:cNvPr>
          <p:cNvSpPr>
            <a:spLocks noGrp="1"/>
          </p:cNvSpPr>
          <p:nvPr>
            <p:ph type="title"/>
          </p:nvPr>
        </p:nvSpPr>
        <p:spPr>
          <a:xfrm>
            <a:off x="-17045" y="45097"/>
            <a:ext cx="3236613" cy="379025"/>
          </a:xfrm>
        </p:spPr>
        <p:txBody>
          <a:bodyPr vert="horz" lIns="0" tIns="0" rIns="0" bIns="0" rtlCol="0" anchor="b">
            <a:normAutofit/>
          </a:bodyPr>
          <a:lstStyle/>
          <a:p>
            <a:pPr algn="ctr"/>
            <a:r>
              <a:rPr lang="en-US" sz="1800" spc="750" dirty="0">
                <a:solidFill>
                  <a:schemeClr val="bg1"/>
                </a:solidFill>
              </a:rPr>
              <a:t>ETL Pipeline</a:t>
            </a:r>
          </a:p>
        </p:txBody>
      </p:sp>
      <p:pic>
        <p:nvPicPr>
          <p:cNvPr id="5" name="Content Placeholder 4" descr="Diagram&#10;&#10;Description automatically generated">
            <a:extLst>
              <a:ext uri="{FF2B5EF4-FFF2-40B4-BE49-F238E27FC236}">
                <a16:creationId xmlns:a16="http://schemas.microsoft.com/office/drawing/2014/main" id="{2D41DBFE-9BB3-5CAA-3755-39ECCDAD5A70}"/>
              </a:ext>
            </a:extLst>
          </p:cNvPr>
          <p:cNvPicPr>
            <a:picLocks noChangeAspect="1"/>
          </p:cNvPicPr>
          <p:nvPr/>
        </p:nvPicPr>
        <p:blipFill>
          <a:blip r:embed="rId2"/>
          <a:stretch>
            <a:fillRect/>
          </a:stretch>
        </p:blipFill>
        <p:spPr>
          <a:xfrm>
            <a:off x="4503619" y="832104"/>
            <a:ext cx="7214138" cy="5251848"/>
          </a:xfrm>
          <a:prstGeom prst="rect">
            <a:avLst/>
          </a:prstGeom>
        </p:spPr>
        <p:style>
          <a:lnRef idx="3">
            <a:schemeClr val="lt1"/>
          </a:lnRef>
          <a:fillRef idx="1">
            <a:schemeClr val="accent1"/>
          </a:fillRef>
          <a:effectRef idx="1">
            <a:schemeClr val="accent1"/>
          </a:effectRef>
          <a:fontRef idx="minor">
            <a:schemeClr val="lt1"/>
          </a:fontRef>
        </p:style>
      </p:pic>
      <p:sp>
        <p:nvSpPr>
          <p:cNvPr id="11" name="TextBox 10">
            <a:extLst>
              <a:ext uri="{FF2B5EF4-FFF2-40B4-BE49-F238E27FC236}">
                <a16:creationId xmlns:a16="http://schemas.microsoft.com/office/drawing/2014/main" id="{F66A4765-56D2-D2CC-6982-7792BA73213C}"/>
              </a:ext>
            </a:extLst>
          </p:cNvPr>
          <p:cNvSpPr txBox="1"/>
          <p:nvPr/>
        </p:nvSpPr>
        <p:spPr>
          <a:xfrm>
            <a:off x="128954" y="715108"/>
            <a:ext cx="3763108" cy="6463308"/>
          </a:xfrm>
          <a:prstGeom prst="rect">
            <a:avLst/>
          </a:prstGeom>
          <a:noFill/>
        </p:spPr>
        <p:txBody>
          <a:bodyPr wrap="square" rtlCol="0">
            <a:spAutoFit/>
          </a:bodyPr>
          <a:lstStyle/>
          <a:p>
            <a:pPr marL="285750" indent="-285750">
              <a:buFont typeface="Wingdings" pitchFamily="2" charset="2"/>
              <a:buChar char="Ø"/>
            </a:pPr>
            <a:r>
              <a:rPr lang="en-US" dirty="0"/>
              <a:t>On the following slides we can see a simple overview ETL graphical demonstration of exercise performed in section 1.</a:t>
            </a:r>
          </a:p>
          <a:p>
            <a:pPr marL="285750" indent="-285750">
              <a:buFont typeface="Wingdings" pitchFamily="2" charset="2"/>
              <a:buChar char="Ø"/>
            </a:pPr>
            <a:r>
              <a:rPr lang="en-US" dirty="0"/>
              <a:t>Here, the data source would be the CSV/Excel files that can be stored on your local machine, S3 etc.</a:t>
            </a:r>
          </a:p>
          <a:p>
            <a:pPr marL="285750" indent="-285750">
              <a:buFont typeface="Wingdings" pitchFamily="2" charset="2"/>
              <a:buChar char="Ø"/>
            </a:pPr>
            <a:r>
              <a:rPr lang="en-US" dirty="0"/>
              <a:t>The AWS serverless ETL we would use is AWS GLUE. It is a fully managed Extract, Transform and Load service, which is simple and cost effective to categorize, clean, enrich and move your data to a target.</a:t>
            </a:r>
          </a:p>
          <a:p>
            <a:pPr marL="285750" indent="-285750">
              <a:buFont typeface="Wingdings" pitchFamily="2" charset="2"/>
              <a:buChar char="Ø"/>
            </a:pPr>
            <a:r>
              <a:rPr lang="en-US" dirty="0"/>
              <a:t>We would use Python Language to transform the data via Pandas.</a:t>
            </a:r>
          </a:p>
          <a:p>
            <a:pPr marL="285750" indent="-285750">
              <a:buFont typeface="Wingdings" pitchFamily="2" charset="2"/>
              <a:buChar char="Ø"/>
            </a:pPr>
            <a:r>
              <a:rPr lang="en-US" dirty="0"/>
              <a:t>A crawler accesses your data store, extracts metadata, and creates table definitions in the AWS Glue Data Catalog.</a:t>
            </a:r>
          </a:p>
          <a:p>
            <a:pPr marL="285750" indent="-285750">
              <a:buFont typeface="Wingdings" pitchFamily="2" charset="2"/>
              <a:buChar char="Ø"/>
            </a:pPr>
            <a:endParaRPr lang="en-US" dirty="0"/>
          </a:p>
          <a:p>
            <a:endParaRPr lang="en-US" dirty="0"/>
          </a:p>
          <a:p>
            <a:endParaRPr lang="en-US" dirty="0"/>
          </a:p>
        </p:txBody>
      </p:sp>
      <p:sp>
        <p:nvSpPr>
          <p:cNvPr id="13" name="TextBox 12">
            <a:extLst>
              <a:ext uri="{FF2B5EF4-FFF2-40B4-BE49-F238E27FC236}">
                <a16:creationId xmlns:a16="http://schemas.microsoft.com/office/drawing/2014/main" id="{86D1BC49-1C75-0FB9-FDFF-08F9E2EC6F5B}"/>
              </a:ext>
            </a:extLst>
          </p:cNvPr>
          <p:cNvSpPr txBox="1"/>
          <p:nvPr/>
        </p:nvSpPr>
        <p:spPr>
          <a:xfrm>
            <a:off x="9869601" y="5695753"/>
            <a:ext cx="2085278" cy="954107"/>
          </a:xfrm>
          <a:prstGeom prst="rect">
            <a:avLst/>
          </a:prstGeom>
          <a:noFill/>
        </p:spPr>
        <p:txBody>
          <a:bodyPr wrap="square" rtlCol="0">
            <a:spAutoFit/>
          </a:bodyPr>
          <a:lstStyle/>
          <a:p>
            <a:r>
              <a:rPr lang="en-US" sz="1400" dirty="0"/>
              <a:t>Data Target can be any Database for our exercise lets assume it is an SQL DB.</a:t>
            </a:r>
          </a:p>
        </p:txBody>
      </p:sp>
      <p:sp>
        <p:nvSpPr>
          <p:cNvPr id="15" name="Down Arrow 14">
            <a:extLst>
              <a:ext uri="{FF2B5EF4-FFF2-40B4-BE49-F238E27FC236}">
                <a16:creationId xmlns:a16="http://schemas.microsoft.com/office/drawing/2014/main" id="{162B2CF1-48A8-B31C-7866-0FE02C3E6767}"/>
              </a:ext>
            </a:extLst>
          </p:cNvPr>
          <p:cNvSpPr/>
          <p:nvPr/>
        </p:nvSpPr>
        <p:spPr>
          <a:xfrm>
            <a:off x="10816683" y="5296829"/>
            <a:ext cx="234176" cy="398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6C55740-489C-859B-6614-80D1B711BAB1}"/>
              </a:ext>
            </a:extLst>
          </p:cNvPr>
          <p:cNvSpPr/>
          <p:nvPr/>
        </p:nvSpPr>
        <p:spPr>
          <a:xfrm>
            <a:off x="6701883" y="1862254"/>
            <a:ext cx="1605776" cy="312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AWS GLUE Data Catalog</a:t>
            </a:r>
          </a:p>
        </p:txBody>
      </p:sp>
      <p:sp>
        <p:nvSpPr>
          <p:cNvPr id="29" name="Rounded Rectangle 28">
            <a:extLst>
              <a:ext uri="{FF2B5EF4-FFF2-40B4-BE49-F238E27FC236}">
                <a16:creationId xmlns:a16="http://schemas.microsoft.com/office/drawing/2014/main" id="{6B6726CF-300E-6362-4036-F4955C52BA1B}"/>
              </a:ext>
            </a:extLst>
          </p:cNvPr>
          <p:cNvSpPr/>
          <p:nvPr/>
        </p:nvSpPr>
        <p:spPr>
          <a:xfrm>
            <a:off x="5673765" y="38455"/>
            <a:ext cx="3245004" cy="880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It is persistent metadata store in AWS Glue. It contains table definitions, job definitions, and other control information to manage your AWS Glue environment. </a:t>
            </a:r>
          </a:p>
        </p:txBody>
      </p:sp>
      <p:sp>
        <p:nvSpPr>
          <p:cNvPr id="30" name="Down Arrow 29">
            <a:extLst>
              <a:ext uri="{FF2B5EF4-FFF2-40B4-BE49-F238E27FC236}">
                <a16:creationId xmlns:a16="http://schemas.microsoft.com/office/drawing/2014/main" id="{DF3A27AF-B0B5-F4F6-D56F-33A41836961C}"/>
              </a:ext>
            </a:extLst>
          </p:cNvPr>
          <p:cNvSpPr/>
          <p:nvPr/>
        </p:nvSpPr>
        <p:spPr>
          <a:xfrm>
            <a:off x="7214839" y="918968"/>
            <a:ext cx="446049" cy="943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0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80AB802-F7E9-87E4-08A4-25832A3AE580}"/>
              </a:ext>
            </a:extLst>
          </p:cNvPr>
          <p:cNvSpPr>
            <a:spLocks noGrp="1"/>
          </p:cNvSpPr>
          <p:nvPr>
            <p:ph type="title"/>
          </p:nvPr>
        </p:nvSpPr>
        <p:spPr>
          <a:xfrm>
            <a:off x="-12440" y="568786"/>
            <a:ext cx="3928987" cy="1609011"/>
          </a:xfrm>
        </p:spPr>
        <p:txBody>
          <a:bodyPr anchor="b">
            <a:normAutofit/>
          </a:bodyPr>
          <a:lstStyle/>
          <a:p>
            <a:pPr algn="r"/>
            <a:r>
              <a:rPr lang="en-US" sz="3200" dirty="0">
                <a:solidFill>
                  <a:schemeClr val="bg1"/>
                </a:solidFill>
              </a:rPr>
              <a:t>Process Design</a:t>
            </a:r>
            <a:br>
              <a:rPr lang="en-US" sz="3200" dirty="0">
                <a:solidFill>
                  <a:schemeClr val="bg1"/>
                </a:solidFill>
              </a:rPr>
            </a:br>
            <a:endParaRPr lang="en-US" sz="3200" dirty="0">
              <a:solidFill>
                <a:schemeClr val="bg1"/>
              </a:solidFill>
            </a:endParaRPr>
          </a:p>
        </p:txBody>
      </p:sp>
      <p:sp>
        <p:nvSpPr>
          <p:cNvPr id="29" name="Content Placeholder 28">
            <a:extLst>
              <a:ext uri="{FF2B5EF4-FFF2-40B4-BE49-F238E27FC236}">
                <a16:creationId xmlns:a16="http://schemas.microsoft.com/office/drawing/2014/main" id="{B4529BF0-F3C7-A366-ADB1-68CCD80C066C}"/>
              </a:ext>
            </a:extLst>
          </p:cNvPr>
          <p:cNvSpPr>
            <a:spLocks noGrp="1"/>
          </p:cNvSpPr>
          <p:nvPr>
            <p:ph idx="1"/>
          </p:nvPr>
        </p:nvSpPr>
        <p:spPr>
          <a:xfrm>
            <a:off x="4181707" y="133815"/>
            <a:ext cx="3519158" cy="6260590"/>
          </a:xfrm>
        </p:spPr>
        <p:txBody>
          <a:bodyPr>
            <a:normAutofit/>
          </a:bodyPr>
          <a:lstStyle/>
          <a:p>
            <a:pPr marL="0" indent="0">
              <a:buNone/>
            </a:pPr>
            <a:r>
              <a:rPr lang="en-US" sz="1400" dirty="0">
                <a:latin typeface="Arial" panose="020B0604020202020204" pitchFamily="34" charset="0"/>
                <a:cs typeface="Arial" panose="020B0604020202020204" pitchFamily="34" charset="0"/>
              </a:rPr>
              <a:t>We can define jobs in AWS Glue to accomplish the work that's required to extract, transform, and load (ETL) data from a data source to a data target. We  typically perform the following actions:</a:t>
            </a:r>
          </a:p>
          <a:p>
            <a:pPr>
              <a:buFont typeface="Wingdings" pitchFamily="2" charset="2"/>
              <a:buChar char="Ø"/>
            </a:pPr>
            <a:r>
              <a:rPr lang="en-US" sz="1400" dirty="0">
                <a:latin typeface="Arial" panose="020B0604020202020204" pitchFamily="34" charset="0"/>
                <a:cs typeface="Arial" panose="020B0604020202020204" pitchFamily="34" charset="0"/>
              </a:rPr>
              <a:t>For data store sources, you define a </a:t>
            </a:r>
            <a:r>
              <a:rPr lang="en-US" sz="1400" i="1" dirty="0">
                <a:latin typeface="Arial" panose="020B0604020202020204" pitchFamily="34" charset="0"/>
                <a:cs typeface="Arial" panose="020B0604020202020204" pitchFamily="34" charset="0"/>
              </a:rPr>
              <a:t>crawler</a:t>
            </a:r>
            <a:r>
              <a:rPr lang="en-US" sz="1400" dirty="0">
                <a:latin typeface="Arial" panose="020B0604020202020204" pitchFamily="34" charset="0"/>
                <a:cs typeface="Arial" panose="020B0604020202020204" pitchFamily="34" charset="0"/>
              </a:rPr>
              <a:t> to populate your AWS Glue Data Catalog with metadata table definitions. You point your crawler at a data store, and the crawler creates table definitions in the Data Catalog.</a:t>
            </a:r>
          </a:p>
          <a:p>
            <a:pPr>
              <a:buFont typeface="Wingdings" pitchFamily="2" charset="2"/>
              <a:buChar char="Ø"/>
            </a:pPr>
            <a:r>
              <a:rPr lang="en-US" sz="1400" dirty="0">
                <a:latin typeface="Arial" panose="020B0604020202020204" pitchFamily="34" charset="0"/>
                <a:cs typeface="Arial" panose="020B0604020202020204" pitchFamily="34" charset="0"/>
              </a:rPr>
              <a:t>AWS Glue can generate a script to transform your data, or you can provide the script in the AWS Glue console or API.</a:t>
            </a:r>
          </a:p>
          <a:p>
            <a:pPr>
              <a:buFont typeface="Wingdings" pitchFamily="2" charset="2"/>
              <a:buChar char="Ø"/>
            </a:pPr>
            <a:r>
              <a:rPr lang="en-US" sz="1400" dirty="0">
                <a:latin typeface="Arial" panose="020B0604020202020204" pitchFamily="34" charset="0"/>
                <a:cs typeface="Arial" panose="020B0604020202020204" pitchFamily="34" charset="0"/>
              </a:rPr>
              <a:t>You can run your job on demand, or you can set it up to start when a specified </a:t>
            </a:r>
            <a:r>
              <a:rPr lang="en-US" sz="1400" i="1" dirty="0">
                <a:latin typeface="Arial" panose="020B0604020202020204" pitchFamily="34" charset="0"/>
                <a:cs typeface="Arial" panose="020B0604020202020204" pitchFamily="34" charset="0"/>
              </a:rPr>
              <a:t>trigger</a:t>
            </a:r>
            <a:r>
              <a:rPr lang="en-US" sz="1400" dirty="0">
                <a:latin typeface="Arial" panose="020B0604020202020204" pitchFamily="34" charset="0"/>
                <a:cs typeface="Arial" panose="020B0604020202020204" pitchFamily="34" charset="0"/>
              </a:rPr>
              <a:t> occurs. The trigger can be a time-based schedule or an event.</a:t>
            </a:r>
          </a:p>
          <a:p>
            <a:pPr marL="0" indent="0">
              <a:buNone/>
            </a:pPr>
            <a:endParaRPr lang="en-US" sz="1400" dirty="0"/>
          </a:p>
          <a:p>
            <a:pPr>
              <a:buFont typeface="Wingdings" pitchFamily="2" charset="2"/>
              <a:buChar char="Ø"/>
            </a:pPr>
            <a:endParaRPr lang="en-US" sz="1400" dirty="0"/>
          </a:p>
          <a:p>
            <a:pPr marL="0" indent="0">
              <a:buNone/>
            </a:pPr>
            <a:endParaRPr lang="en-US" sz="1400" dirty="0"/>
          </a:p>
          <a:p>
            <a:pPr marL="0" indent="0">
              <a:buNone/>
            </a:pPr>
            <a:endParaRPr lang="en-US" sz="1400" dirty="0"/>
          </a:p>
        </p:txBody>
      </p:sp>
      <p:pic>
        <p:nvPicPr>
          <p:cNvPr id="6" name="Content Placeholder 5" descr="Diagram&#10;&#10;Description automatically generated">
            <a:extLst>
              <a:ext uri="{FF2B5EF4-FFF2-40B4-BE49-F238E27FC236}">
                <a16:creationId xmlns:a16="http://schemas.microsoft.com/office/drawing/2014/main" id="{15DC08CC-8C56-DAF8-5C6D-40735D3B70D5}"/>
              </a:ext>
            </a:extLst>
          </p:cNvPr>
          <p:cNvPicPr>
            <a:picLocks noChangeAspect="1"/>
          </p:cNvPicPr>
          <p:nvPr/>
        </p:nvPicPr>
        <p:blipFill>
          <a:blip r:embed="rId2"/>
          <a:stretch>
            <a:fillRect/>
          </a:stretch>
        </p:blipFill>
        <p:spPr>
          <a:xfrm>
            <a:off x="7837714" y="2002971"/>
            <a:ext cx="4246682" cy="2517157"/>
          </a:xfrm>
          <a:prstGeom prst="rect">
            <a:avLst/>
          </a:prstGeom>
        </p:spPr>
      </p:pic>
    </p:spTree>
    <p:extLst>
      <p:ext uri="{BB962C8B-B14F-4D97-AF65-F5344CB8AC3E}">
        <p14:creationId xmlns:p14="http://schemas.microsoft.com/office/powerpoint/2010/main" val="318727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1">
            <a:extLst>
              <a:ext uri="{FF2B5EF4-FFF2-40B4-BE49-F238E27FC236}">
                <a16:creationId xmlns:a16="http://schemas.microsoft.com/office/drawing/2014/main" id="{0DAE16DC-24DF-4957-88AE-404BBE4E6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03">
            <a:extLst>
              <a:ext uri="{FF2B5EF4-FFF2-40B4-BE49-F238E27FC236}">
                <a16:creationId xmlns:a16="http://schemas.microsoft.com/office/drawing/2014/main" id="{9BE9CC48-8F55-4830-A549-78BEE8EF8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9136"/>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05">
            <a:extLst>
              <a:ext uri="{FF2B5EF4-FFF2-40B4-BE49-F238E27FC236}">
                <a16:creationId xmlns:a16="http://schemas.microsoft.com/office/drawing/2014/main" id="{94343ECA-CAAC-4723-88DF-CAFF1E366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38DAD46-AF62-4150-B04A-2C43CC32F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63202" y="154064"/>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07938667-559E-4312-AE99-7A213F453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 name="Rectangle 111">
            <a:extLst>
              <a:ext uri="{FF2B5EF4-FFF2-40B4-BE49-F238E27FC236}">
                <a16:creationId xmlns:a16="http://schemas.microsoft.com/office/drawing/2014/main" id="{6F551441-973C-4D62-A067-55315F774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B7079B-153D-CE57-033A-6B7620CEEF19}"/>
              </a:ext>
            </a:extLst>
          </p:cNvPr>
          <p:cNvSpPr>
            <a:spLocks noGrp="1"/>
          </p:cNvSpPr>
          <p:nvPr>
            <p:ph type="title"/>
          </p:nvPr>
        </p:nvSpPr>
        <p:spPr>
          <a:xfrm>
            <a:off x="914400" y="758997"/>
            <a:ext cx="3319895" cy="5381177"/>
          </a:xfrm>
        </p:spPr>
        <p:txBody>
          <a:bodyPr vert="horz" lIns="0" tIns="0" rIns="0" bIns="0" rtlCol="0" anchor="ctr">
            <a:normAutofit/>
          </a:bodyPr>
          <a:lstStyle/>
          <a:p>
            <a:r>
              <a:rPr lang="en-US" sz="3200" spc="750">
                <a:solidFill>
                  <a:schemeClr val="bg1"/>
                </a:solidFill>
              </a:rPr>
              <a:t>Ml-ops</a:t>
            </a:r>
            <a:br>
              <a:rPr lang="en-US" sz="3200" spc="750">
                <a:solidFill>
                  <a:schemeClr val="bg1"/>
                </a:solidFill>
              </a:rPr>
            </a:br>
            <a:br>
              <a:rPr lang="en-US" sz="3200" spc="750">
                <a:solidFill>
                  <a:schemeClr val="bg1"/>
                </a:solidFill>
              </a:rPr>
            </a:br>
            <a:endParaRPr lang="en-US" sz="3200" spc="750">
              <a:solidFill>
                <a:schemeClr val="bg1"/>
              </a:solidFill>
            </a:endParaRPr>
          </a:p>
        </p:txBody>
      </p:sp>
      <p:pic>
        <p:nvPicPr>
          <p:cNvPr id="17" name="Picture 16" descr="Diagram, venn diagram&#10;&#10;Description automatically generated">
            <a:extLst>
              <a:ext uri="{FF2B5EF4-FFF2-40B4-BE49-F238E27FC236}">
                <a16:creationId xmlns:a16="http://schemas.microsoft.com/office/drawing/2014/main" id="{2A54CCDB-0BA9-5BFD-3343-5F290C393C69}"/>
              </a:ext>
            </a:extLst>
          </p:cNvPr>
          <p:cNvPicPr>
            <a:picLocks noChangeAspect="1"/>
          </p:cNvPicPr>
          <p:nvPr/>
        </p:nvPicPr>
        <p:blipFill>
          <a:blip r:embed="rId2"/>
          <a:stretch>
            <a:fillRect/>
          </a:stretch>
        </p:blipFill>
        <p:spPr>
          <a:xfrm>
            <a:off x="4626527" y="758997"/>
            <a:ext cx="2943258" cy="2516486"/>
          </a:xfrm>
          <a:prstGeom prst="rect">
            <a:avLst/>
          </a:prstGeom>
        </p:spPr>
      </p:pic>
      <p:pic>
        <p:nvPicPr>
          <p:cNvPr id="13" name="Content Placeholder 12" descr="Diagram&#10;&#10;Description automatically generated">
            <a:extLst>
              <a:ext uri="{FF2B5EF4-FFF2-40B4-BE49-F238E27FC236}">
                <a16:creationId xmlns:a16="http://schemas.microsoft.com/office/drawing/2014/main" id="{9BA3852C-73F9-08F0-4C51-3CCE1298D583}"/>
              </a:ext>
            </a:extLst>
          </p:cNvPr>
          <p:cNvPicPr>
            <a:picLocks noChangeAspect="1"/>
          </p:cNvPicPr>
          <p:nvPr/>
        </p:nvPicPr>
        <p:blipFill>
          <a:blip r:embed="rId3"/>
          <a:stretch>
            <a:fillRect/>
          </a:stretch>
        </p:blipFill>
        <p:spPr>
          <a:xfrm>
            <a:off x="4614351" y="3596256"/>
            <a:ext cx="2961410" cy="1584354"/>
          </a:xfrm>
          <a:prstGeom prst="rect">
            <a:avLst/>
          </a:prstGeom>
        </p:spPr>
      </p:pic>
      <p:sp>
        <p:nvSpPr>
          <p:cNvPr id="60" name="Content Placeholder 59">
            <a:extLst>
              <a:ext uri="{FF2B5EF4-FFF2-40B4-BE49-F238E27FC236}">
                <a16:creationId xmlns:a16="http://schemas.microsoft.com/office/drawing/2014/main" id="{6E0BFCDF-FFE6-B49E-D106-132FE4EA4621}"/>
              </a:ext>
            </a:extLst>
          </p:cNvPr>
          <p:cNvSpPr>
            <a:spLocks noGrp="1"/>
          </p:cNvSpPr>
          <p:nvPr>
            <p:ph idx="1"/>
          </p:nvPr>
        </p:nvSpPr>
        <p:spPr>
          <a:xfrm>
            <a:off x="8089323" y="693271"/>
            <a:ext cx="3460173" cy="5446903"/>
          </a:xfrm>
        </p:spPr>
        <p:txBody>
          <a:bodyPr anchor="ctr">
            <a:normAutofit/>
          </a:bodyPr>
          <a:lstStyle/>
          <a:p>
            <a:pPr marL="0" indent="0">
              <a:buNone/>
            </a:pPr>
            <a:r>
              <a:rPr lang="en-US" sz="1600"/>
              <a:t>MLOps or ML Ops is a set of practices that aims to deploy and maintain machine learning models in production reliably and efficiently. The term is a compound of machine learning and the continuous development practice of DevOps.</a:t>
            </a:r>
          </a:p>
        </p:txBody>
      </p:sp>
    </p:spTree>
    <p:extLst>
      <p:ext uri="{BB962C8B-B14F-4D97-AF65-F5344CB8AC3E}">
        <p14:creationId xmlns:p14="http://schemas.microsoft.com/office/powerpoint/2010/main" val="156023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E0A6C7C-0AE6-48BC-951D-9663738EE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F7DC0D-FB41-40DE-9A2A-1621F2F26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7" y="5257371"/>
            <a:ext cx="12203207"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CEE6E3-70B6-4693-8985-3413141EE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56" y="5256871"/>
            <a:ext cx="8118644" cy="1594270"/>
          </a:xfrm>
          <a:prstGeom prst="rect">
            <a:avLst/>
          </a:prstGeom>
          <a:gradFill>
            <a:gsLst>
              <a:gs pos="22000">
                <a:schemeClr val="accent2">
                  <a:alpha val="0"/>
                </a:schemeClr>
              </a:gs>
              <a:gs pos="99000">
                <a:schemeClr val="accent2">
                  <a:alpha val="5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C56B1E5-8C40-4B38-9E01-086401F40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477235" y="4347947"/>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73BF372-AF59-4E6A-B507-99714F0DD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51495" y="5254192"/>
            <a:ext cx="10451711" cy="114660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51228A-E070-4CBB-B003-E1F8EB0AF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7" y="5260786"/>
            <a:ext cx="7199156" cy="1596786"/>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61AB5B3-299F-402C-A990-BCBB37FE0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982543" y="2273948"/>
            <a:ext cx="1594272" cy="7581771"/>
          </a:xfrm>
          <a:prstGeom prst="rect">
            <a:avLst/>
          </a:prstGeom>
          <a:gradFill>
            <a:gsLst>
              <a:gs pos="16000">
                <a:schemeClr val="accent4">
                  <a:alpha val="0"/>
                </a:schemeClr>
              </a:gs>
              <a:gs pos="99000">
                <a:schemeClr val="accent4">
                  <a:alpha val="3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BEA628-B456-02DC-4B9E-E29267998C78}"/>
              </a:ext>
            </a:extLst>
          </p:cNvPr>
          <p:cNvSpPr>
            <a:spLocks noGrp="1"/>
          </p:cNvSpPr>
          <p:nvPr>
            <p:ph type="title"/>
          </p:nvPr>
        </p:nvSpPr>
        <p:spPr>
          <a:xfrm>
            <a:off x="1080052" y="5605670"/>
            <a:ext cx="9906807" cy="802042"/>
          </a:xfrm>
        </p:spPr>
        <p:txBody>
          <a:bodyPr anchor="ctr">
            <a:normAutofit/>
          </a:bodyPr>
          <a:lstStyle/>
          <a:p>
            <a:pPr algn="ctr"/>
            <a:r>
              <a:rPr lang="en-US" sz="3200" dirty="0">
                <a:solidFill>
                  <a:schemeClr val="bg1"/>
                </a:solidFill>
              </a:rPr>
              <a:t>Ml-ops roadmap</a:t>
            </a:r>
          </a:p>
        </p:txBody>
      </p:sp>
      <p:pic>
        <p:nvPicPr>
          <p:cNvPr id="5" name="Content Placeholder 4" descr="Chart, funnel chart&#10;&#10;Description automatically generated">
            <a:extLst>
              <a:ext uri="{FF2B5EF4-FFF2-40B4-BE49-F238E27FC236}">
                <a16:creationId xmlns:a16="http://schemas.microsoft.com/office/drawing/2014/main" id="{D7A1832C-9054-039B-A082-6E67F943EF56}"/>
              </a:ext>
            </a:extLst>
          </p:cNvPr>
          <p:cNvPicPr>
            <a:picLocks noChangeAspect="1"/>
          </p:cNvPicPr>
          <p:nvPr/>
        </p:nvPicPr>
        <p:blipFill>
          <a:blip r:embed="rId2"/>
          <a:stretch>
            <a:fillRect/>
          </a:stretch>
        </p:blipFill>
        <p:spPr>
          <a:xfrm>
            <a:off x="1940255" y="-3970"/>
            <a:ext cx="7668201" cy="3217333"/>
          </a:xfrm>
          <a:prstGeom prst="rect">
            <a:avLst/>
          </a:prstGeom>
        </p:spPr>
      </p:pic>
      <p:sp>
        <p:nvSpPr>
          <p:cNvPr id="9" name="Content Placeholder 8">
            <a:extLst>
              <a:ext uri="{FF2B5EF4-FFF2-40B4-BE49-F238E27FC236}">
                <a16:creationId xmlns:a16="http://schemas.microsoft.com/office/drawing/2014/main" id="{6F3373F3-F81F-BBFD-CA6C-D8EE91F39959}"/>
              </a:ext>
            </a:extLst>
          </p:cNvPr>
          <p:cNvSpPr>
            <a:spLocks noGrp="1"/>
          </p:cNvSpPr>
          <p:nvPr>
            <p:ph idx="1"/>
          </p:nvPr>
        </p:nvSpPr>
        <p:spPr>
          <a:xfrm>
            <a:off x="116114" y="3428999"/>
            <a:ext cx="11945257" cy="1518859"/>
          </a:xfrm>
        </p:spPr>
        <p:txBody>
          <a:bodyPr>
            <a:normAutofit fontScale="77500" lnSpcReduction="20000"/>
          </a:bodyPr>
          <a:lstStyle/>
          <a:p>
            <a:pPr>
              <a:buFont typeface="Wingdings" pitchFamily="2" charset="2"/>
              <a:buChar char="Ø"/>
            </a:pPr>
            <a:r>
              <a:rPr lang="en-US" sz="2100" dirty="0"/>
              <a:t>As enterprise businesses embrace machine learning (ML) across their organizations, manual workflows for building, training, and deploying ML models tend to become bottlenecks to innovation. To overcome this, I would recommend using cloud ML-OPS services such as AWS SAGE MAKER.</a:t>
            </a:r>
          </a:p>
          <a:p>
            <a:pPr>
              <a:buFont typeface="Wingdings" pitchFamily="2" charset="2"/>
              <a:buChar char="Ø"/>
            </a:pPr>
            <a:r>
              <a:rPr lang="en-US" sz="2100" dirty="0"/>
              <a:t>Building an MLOps foundation that can cover the operations, people, and technology needs of enterprise customers is challenging. Therefore, we define the following maturity model that defines the necessary capabilities of MLOps in four key phases.</a:t>
            </a:r>
          </a:p>
          <a:p>
            <a:endParaRPr lang="en-US" sz="1400" dirty="0"/>
          </a:p>
        </p:txBody>
      </p:sp>
    </p:spTree>
    <p:extLst>
      <p:ext uri="{BB962C8B-B14F-4D97-AF65-F5344CB8AC3E}">
        <p14:creationId xmlns:p14="http://schemas.microsoft.com/office/powerpoint/2010/main" val="3704597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6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1" name="Rectangle 70">
            <a:extLst>
              <a:ext uri="{FF2B5EF4-FFF2-40B4-BE49-F238E27FC236}">
                <a16:creationId xmlns:a16="http://schemas.microsoft.com/office/drawing/2014/main" id="{BCFF1867-CA5E-416C-80CB-68BE95CE2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9D082-D383-A49D-93BC-521D210F00B3}"/>
              </a:ext>
            </a:extLst>
          </p:cNvPr>
          <p:cNvSpPr>
            <a:spLocks noGrp="1"/>
          </p:cNvSpPr>
          <p:nvPr>
            <p:ph type="title"/>
          </p:nvPr>
        </p:nvSpPr>
        <p:spPr>
          <a:xfrm>
            <a:off x="1371600" y="1028701"/>
            <a:ext cx="4372550" cy="2518436"/>
          </a:xfrm>
        </p:spPr>
        <p:txBody>
          <a:bodyPr vert="horz" lIns="0" tIns="0" rIns="0" bIns="0" rtlCol="0" anchor="b">
            <a:normAutofit/>
          </a:bodyPr>
          <a:lstStyle/>
          <a:p>
            <a:pPr>
              <a:lnSpc>
                <a:spcPct val="90000"/>
              </a:lnSpc>
            </a:pPr>
            <a:r>
              <a:rPr lang="en-US" sz="3400" spc="750"/>
              <a:t>Thank you </a:t>
            </a:r>
            <a:br>
              <a:rPr lang="en-US" sz="3400" spc="750"/>
            </a:br>
            <a:br>
              <a:rPr lang="en-US" sz="3400" spc="750"/>
            </a:br>
            <a:br>
              <a:rPr lang="en-US" sz="3400" spc="750"/>
            </a:br>
            <a:br>
              <a:rPr lang="en-US" sz="3400" spc="750"/>
            </a:br>
            <a:endParaRPr lang="en-US" sz="3400" spc="750"/>
          </a:p>
        </p:txBody>
      </p:sp>
      <p:sp>
        <p:nvSpPr>
          <p:cNvPr id="82" name="Rectangle 72">
            <a:extLst>
              <a:ext uri="{FF2B5EF4-FFF2-40B4-BE49-F238E27FC236}">
                <a16:creationId xmlns:a16="http://schemas.microsoft.com/office/drawing/2014/main" id="{5EA2F639-83D8-42FB-805A-0AFD485B9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4022220"/>
            <a:ext cx="12192002" cy="2838735"/>
          </a:xfrm>
          <a:prstGeom prst="rect">
            <a:avLst/>
          </a:prstGeom>
          <a:gradFill>
            <a:gsLst>
              <a:gs pos="8000">
                <a:schemeClr val="accent6"/>
              </a:gs>
              <a:gs pos="100000">
                <a:schemeClr val="accent5">
                  <a:alpha val="9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4">
            <a:extLst>
              <a:ext uri="{FF2B5EF4-FFF2-40B4-BE49-F238E27FC236}">
                <a16:creationId xmlns:a16="http://schemas.microsoft.com/office/drawing/2014/main" id="{D8DB4E8D-D68B-4463-A009-8FAB6A115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022219"/>
            <a:ext cx="8153400" cy="2838736"/>
          </a:xfrm>
          <a:prstGeom prst="rect">
            <a:avLst/>
          </a:prstGeom>
          <a:gradFill>
            <a:gsLst>
              <a:gs pos="0">
                <a:schemeClr val="accent5">
                  <a:lumMod val="60000"/>
                  <a:lumOff val="40000"/>
                  <a:alpha val="0"/>
                </a:schemeClr>
              </a:gs>
              <a:gs pos="99000">
                <a:schemeClr val="accent2">
                  <a:alpha val="94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76">
            <a:extLst>
              <a:ext uri="{FF2B5EF4-FFF2-40B4-BE49-F238E27FC236}">
                <a16:creationId xmlns:a16="http://schemas.microsoft.com/office/drawing/2014/main" id="{5C519481-97EE-45EB-B83B-AE5C46F3D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16759"/>
            <a:ext cx="8441142" cy="2389939"/>
          </a:xfrm>
          <a:prstGeom prst="rect">
            <a:avLst/>
          </a:prstGeom>
          <a:gradFill>
            <a:gsLst>
              <a:gs pos="0">
                <a:schemeClr val="accent6">
                  <a:alpha val="43000"/>
                </a:schemeClr>
              </a:gs>
              <a:gs pos="72000">
                <a:schemeClr val="accent5">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Smiling Face with No Fill">
            <a:extLst>
              <a:ext uri="{FF2B5EF4-FFF2-40B4-BE49-F238E27FC236}">
                <a16:creationId xmlns:a16="http://schemas.microsoft.com/office/drawing/2014/main" id="{A23039AC-A9E1-5A83-C184-70967CC9D6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4222" y="1028700"/>
            <a:ext cx="4617259" cy="4617259"/>
          </a:xfrm>
          <a:prstGeom prst="rect">
            <a:avLst/>
          </a:prstGeom>
        </p:spPr>
      </p:pic>
    </p:spTree>
    <p:extLst>
      <p:ext uri="{BB962C8B-B14F-4D97-AF65-F5344CB8AC3E}">
        <p14:creationId xmlns:p14="http://schemas.microsoft.com/office/powerpoint/2010/main" val="156522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8A334-913A-84C4-BDD1-538C61B18690}"/>
              </a:ext>
            </a:extLst>
          </p:cNvPr>
          <p:cNvSpPr>
            <a:spLocks noGrp="1"/>
          </p:cNvSpPr>
          <p:nvPr>
            <p:ph type="title"/>
          </p:nvPr>
        </p:nvSpPr>
        <p:spPr>
          <a:xfrm>
            <a:off x="1157084" y="374427"/>
            <a:ext cx="10374517" cy="971512"/>
          </a:xfrm>
        </p:spPr>
        <p:txBody>
          <a:bodyPr anchor="ctr">
            <a:normAutofit/>
          </a:bodyPr>
          <a:lstStyle/>
          <a:p>
            <a:pPr>
              <a:lnSpc>
                <a:spcPct val="90000"/>
              </a:lnSpc>
            </a:pPr>
            <a:r>
              <a:rPr lang="en-US" sz="3200" dirty="0">
                <a:solidFill>
                  <a:schemeClr val="bg1"/>
                </a:solidFill>
              </a:rPr>
              <a:t>Table of Contents</a:t>
            </a:r>
            <a:br>
              <a:rPr lang="en-US" sz="3200" dirty="0">
                <a:solidFill>
                  <a:schemeClr val="bg1"/>
                </a:solidFill>
              </a:rPr>
            </a:br>
            <a:endParaRPr lang="en-US" sz="3200" dirty="0">
              <a:solidFill>
                <a:schemeClr val="bg1"/>
              </a:solidFill>
            </a:endParaRPr>
          </a:p>
        </p:txBody>
      </p:sp>
      <p:graphicFrame>
        <p:nvGraphicFramePr>
          <p:cNvPr id="47" name="Content Placeholder 2">
            <a:extLst>
              <a:ext uri="{FF2B5EF4-FFF2-40B4-BE49-F238E27FC236}">
                <a16:creationId xmlns:a16="http://schemas.microsoft.com/office/drawing/2014/main" id="{648B606C-45C9-9E21-967D-DF3C14A3D1DB}"/>
              </a:ext>
            </a:extLst>
          </p:cNvPr>
          <p:cNvGraphicFramePr>
            <a:graphicFrameLocks noGrp="1"/>
          </p:cNvGraphicFramePr>
          <p:nvPr>
            <p:ph idx="1"/>
            <p:extLst>
              <p:ext uri="{D42A27DB-BD31-4B8C-83A1-F6EECF244321}">
                <p14:modId xmlns:p14="http://schemas.microsoft.com/office/powerpoint/2010/main" val="2852190299"/>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117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BBEAF0E-7BC7-4BD0-B456-B28AA13AB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DD496-E5F7-1404-8F75-807D4FA9EC87}"/>
              </a:ext>
            </a:extLst>
          </p:cNvPr>
          <p:cNvSpPr>
            <a:spLocks noGrp="1"/>
          </p:cNvSpPr>
          <p:nvPr>
            <p:ph type="title"/>
          </p:nvPr>
        </p:nvSpPr>
        <p:spPr>
          <a:xfrm>
            <a:off x="6373091" y="1028698"/>
            <a:ext cx="4778303" cy="4721264"/>
          </a:xfrm>
        </p:spPr>
        <p:txBody>
          <a:bodyPr>
            <a:normAutofit/>
          </a:bodyPr>
          <a:lstStyle/>
          <a:p>
            <a:pPr algn="r"/>
            <a:r>
              <a:rPr lang="en-US" sz="4000"/>
              <a:t>Data Lakes</a:t>
            </a:r>
            <a:br>
              <a:rPr lang="en-US" sz="4000"/>
            </a:br>
            <a:endParaRPr lang="en-US" sz="4000"/>
          </a:p>
        </p:txBody>
      </p:sp>
      <p:sp>
        <p:nvSpPr>
          <p:cNvPr id="3" name="Content Placeholder 2">
            <a:extLst>
              <a:ext uri="{FF2B5EF4-FFF2-40B4-BE49-F238E27FC236}">
                <a16:creationId xmlns:a16="http://schemas.microsoft.com/office/drawing/2014/main" id="{25A17BFF-90CF-B94F-5967-E3E4B378D648}"/>
              </a:ext>
            </a:extLst>
          </p:cNvPr>
          <p:cNvSpPr>
            <a:spLocks noGrp="1"/>
          </p:cNvSpPr>
          <p:nvPr>
            <p:ph idx="1"/>
          </p:nvPr>
        </p:nvSpPr>
        <p:spPr>
          <a:xfrm>
            <a:off x="1371600" y="1011448"/>
            <a:ext cx="4724400" cy="4721264"/>
          </a:xfrm>
        </p:spPr>
        <p:txBody>
          <a:bodyPr>
            <a:normAutofit/>
          </a:bodyPr>
          <a:lstStyle/>
          <a:p>
            <a:pPr marL="0" indent="0">
              <a:buNone/>
            </a:pPr>
            <a:r>
              <a:rPr lang="en-US" sz="1800"/>
              <a:t>A data lake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p>
        </p:txBody>
      </p:sp>
      <p:sp>
        <p:nvSpPr>
          <p:cNvPr id="10"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10126"/>
            <a:ext cx="12192000" cy="456773"/>
          </a:xfrm>
          <a:prstGeom prst="rect">
            <a:avLst/>
          </a:prstGeom>
          <a:gradFill>
            <a:gsLst>
              <a:gs pos="14000">
                <a:schemeClr val="accent4">
                  <a:alpha val="28000"/>
                </a:schemeClr>
              </a:gs>
              <a:gs pos="100000">
                <a:schemeClr val="accent5">
                  <a:alpha val="83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10126"/>
            <a:ext cx="8153398" cy="456772"/>
          </a:xfrm>
          <a:prstGeom prst="rect">
            <a:avLst/>
          </a:prstGeom>
          <a:gradFill>
            <a:gsLst>
              <a:gs pos="9000">
                <a:schemeClr val="accent2">
                  <a:lumMod val="60000"/>
                  <a:lumOff val="40000"/>
                  <a:alpha val="52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5810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BF4A-1560-FA68-33CD-218C37FFC60F}"/>
              </a:ext>
            </a:extLst>
          </p:cNvPr>
          <p:cNvSpPr>
            <a:spLocks noGrp="1"/>
          </p:cNvSpPr>
          <p:nvPr>
            <p:ph type="title"/>
          </p:nvPr>
        </p:nvSpPr>
        <p:spPr>
          <a:xfrm>
            <a:off x="1371600" y="0"/>
            <a:ext cx="10241280" cy="786384"/>
          </a:xfrm>
        </p:spPr>
        <p:txBody>
          <a:bodyPr/>
          <a:lstStyle/>
          <a:p>
            <a:pPr algn="ctr"/>
            <a:r>
              <a:rPr lang="en-US"/>
              <a:t>Benefits	</a:t>
            </a:r>
            <a:endParaRPr lang="en-US" dirty="0"/>
          </a:p>
        </p:txBody>
      </p:sp>
      <p:sp>
        <p:nvSpPr>
          <p:cNvPr id="3" name="Content Placeholder 2">
            <a:extLst>
              <a:ext uri="{FF2B5EF4-FFF2-40B4-BE49-F238E27FC236}">
                <a16:creationId xmlns:a16="http://schemas.microsoft.com/office/drawing/2014/main" id="{4B2AD1CF-9C34-ACAF-2C5D-3110739B9792}"/>
              </a:ext>
            </a:extLst>
          </p:cNvPr>
          <p:cNvSpPr>
            <a:spLocks noGrp="1"/>
          </p:cNvSpPr>
          <p:nvPr>
            <p:ph idx="1"/>
          </p:nvPr>
        </p:nvSpPr>
        <p:spPr>
          <a:xfrm>
            <a:off x="1371600" y="1152144"/>
            <a:ext cx="10241280" cy="3959352"/>
          </a:xfrm>
        </p:spPr>
        <p:txBody>
          <a:bodyPr/>
          <a:lstStyle/>
          <a:p>
            <a:pPr marL="0" indent="0">
              <a:buNone/>
            </a:pPr>
            <a:r>
              <a:rPr lang="en-US"/>
              <a:t>Organizations that have been in successful in generating value from their data, will outperform their peers by using Data Lakes. An AWS survey saw that organizations who implemented Data lakes outperformed similar companies by 9% in organic revenue growth. These leaders were able to do new types of analytics like machine learning over new sources like log files, data from click-streams, social media, and internet connected devices stored in the data lake. This helped them to identify, and act upon opportunities for business growth faster by attracting and retaining customers, boosting productivity, proactively maintaining devices, and making informed decisions.</a:t>
            </a:r>
            <a:endParaRPr lang="en-US" dirty="0"/>
          </a:p>
        </p:txBody>
      </p:sp>
    </p:spTree>
    <p:extLst>
      <p:ext uri="{BB962C8B-B14F-4D97-AF65-F5344CB8AC3E}">
        <p14:creationId xmlns:p14="http://schemas.microsoft.com/office/powerpoint/2010/main" val="5315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489F6863-2737-2CAC-9EF2-B2F46DF5E8E9}"/>
              </a:ext>
            </a:extLst>
          </p:cNvPr>
          <p:cNvGraphicFramePr>
            <a:graphicFrameLocks noGrp="1"/>
          </p:cNvGraphicFramePr>
          <p:nvPr>
            <p:ph idx="1"/>
            <p:extLst>
              <p:ext uri="{D42A27DB-BD31-4B8C-83A1-F6EECF244321}">
                <p14:modId xmlns:p14="http://schemas.microsoft.com/office/powerpoint/2010/main" val="2408562711"/>
              </p:ext>
            </p:extLst>
          </p:nvPr>
        </p:nvGraphicFramePr>
        <p:xfrm>
          <a:off x="4494654" y="509716"/>
          <a:ext cx="7240148" cy="5838571"/>
        </p:xfrm>
        <a:graphic>
          <a:graphicData uri="http://schemas.openxmlformats.org/drawingml/2006/table">
            <a:tbl>
              <a:tblPr firstRow="1" bandRow="1"/>
              <a:tblGrid>
                <a:gridCol w="1738129">
                  <a:extLst>
                    <a:ext uri="{9D8B030D-6E8A-4147-A177-3AD203B41FA5}">
                      <a16:colId xmlns:a16="http://schemas.microsoft.com/office/drawing/2014/main" val="666344234"/>
                    </a:ext>
                  </a:extLst>
                </a:gridCol>
                <a:gridCol w="2714043">
                  <a:extLst>
                    <a:ext uri="{9D8B030D-6E8A-4147-A177-3AD203B41FA5}">
                      <a16:colId xmlns:a16="http://schemas.microsoft.com/office/drawing/2014/main" val="4294827106"/>
                    </a:ext>
                  </a:extLst>
                </a:gridCol>
                <a:gridCol w="2787976">
                  <a:extLst>
                    <a:ext uri="{9D8B030D-6E8A-4147-A177-3AD203B41FA5}">
                      <a16:colId xmlns:a16="http://schemas.microsoft.com/office/drawing/2014/main" val="4257677666"/>
                    </a:ext>
                  </a:extLst>
                </a:gridCol>
              </a:tblGrid>
              <a:tr h="433094">
                <a:tc>
                  <a:txBody>
                    <a:bodyPr/>
                    <a:lstStyle/>
                    <a:p>
                      <a:pPr algn="ctr"/>
                      <a:r>
                        <a:rPr lang="en-US" sz="1500">
                          <a:effectLst/>
                        </a:rPr>
                        <a:t>Characteristics</a:t>
                      </a:r>
                    </a:p>
                  </a:txBody>
                  <a:tcPr marL="63935" marR="63935" marT="79919" marB="79919" anchor="ctr">
                    <a:lnL>
                      <a:noFill/>
                    </a:lnL>
                    <a:lnR>
                      <a:noFill/>
                    </a:lnR>
                    <a:lnT>
                      <a:noFill/>
                    </a:lnT>
                    <a:lnB w="9525" cap="flat" cmpd="sng" algn="ctr">
                      <a:solidFill>
                        <a:srgbClr val="C0CAD4"/>
                      </a:solidFill>
                      <a:prstDash val="solid"/>
                      <a:round/>
                      <a:headEnd type="none" w="med" len="med"/>
                      <a:tailEnd type="none" w="med" len="med"/>
                    </a:lnB>
                  </a:tcPr>
                </a:tc>
                <a:tc>
                  <a:txBody>
                    <a:bodyPr/>
                    <a:lstStyle/>
                    <a:p>
                      <a:pPr algn="ctr"/>
                      <a:r>
                        <a:rPr lang="en-US" sz="1500" dirty="0">
                          <a:effectLst/>
                        </a:rPr>
                        <a:t>Data Warehouse</a:t>
                      </a:r>
                    </a:p>
                  </a:txBody>
                  <a:tcPr marL="63935" marR="63935" marT="79919" marB="79919" anchor="ctr">
                    <a:lnL>
                      <a:noFill/>
                    </a:lnL>
                    <a:lnR>
                      <a:noFill/>
                    </a:lnR>
                    <a:lnT>
                      <a:noFill/>
                    </a:lnT>
                    <a:lnB w="9525" cap="flat" cmpd="sng" algn="ctr">
                      <a:solidFill>
                        <a:srgbClr val="C0CAD4"/>
                      </a:solidFill>
                      <a:prstDash val="solid"/>
                      <a:round/>
                      <a:headEnd type="none" w="med" len="med"/>
                      <a:tailEnd type="none" w="med" len="med"/>
                    </a:lnB>
                  </a:tcPr>
                </a:tc>
                <a:tc>
                  <a:txBody>
                    <a:bodyPr/>
                    <a:lstStyle/>
                    <a:p>
                      <a:pPr algn="ctr"/>
                      <a:r>
                        <a:rPr lang="en-US" sz="1500" dirty="0">
                          <a:effectLst/>
                        </a:rPr>
                        <a:t>Data Lake</a:t>
                      </a:r>
                    </a:p>
                  </a:txBody>
                  <a:tcPr marL="63935" marR="63935" marT="79919" marB="79919" anchor="ctr">
                    <a:lnL>
                      <a:noFill/>
                    </a:lnL>
                    <a:lnR>
                      <a:noFill/>
                    </a:lnR>
                    <a:lnT>
                      <a:noFill/>
                    </a:lnT>
                    <a:lnB w="9525" cap="flat" cmpd="sng" algn="ctr">
                      <a:solidFill>
                        <a:srgbClr val="C0CAD4"/>
                      </a:solidFill>
                      <a:prstDash val="solid"/>
                      <a:round/>
                      <a:headEnd type="none" w="med" len="med"/>
                      <a:tailEnd type="none" w="med" len="med"/>
                    </a:lnB>
                  </a:tcPr>
                </a:tc>
                <a:extLst>
                  <a:ext uri="{0D108BD9-81ED-4DB2-BD59-A6C34878D82A}">
                    <a16:rowId xmlns:a16="http://schemas.microsoft.com/office/drawing/2014/main" val="2821902987"/>
                  </a:ext>
                </a:extLst>
              </a:tr>
              <a:tr h="1093138">
                <a:tc>
                  <a:txBody>
                    <a:bodyPr/>
                    <a:lstStyle/>
                    <a:p>
                      <a:r>
                        <a:rPr lang="en-US" sz="1500" b="0">
                          <a:effectLst/>
                          <a:latin typeface="AmazonEmberBold"/>
                        </a:rPr>
                        <a:t>Data</a:t>
                      </a:r>
                      <a:endParaRPr lang="en-US" sz="150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a:effectLst/>
                        </a:rPr>
                        <a:t>Relational from transactional systems, operational databases, and line of business applications</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dirty="0">
                          <a:effectLst/>
                        </a:rPr>
                        <a:t>Non-relational and relational from IoT devices, web sites, mobile apps, social media, and corporate applications</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extLst>
                  <a:ext uri="{0D108BD9-81ED-4DB2-BD59-A6C34878D82A}">
                    <a16:rowId xmlns:a16="http://schemas.microsoft.com/office/drawing/2014/main" val="1912574932"/>
                  </a:ext>
                </a:extLst>
              </a:tr>
              <a:tr h="862468">
                <a:tc>
                  <a:txBody>
                    <a:bodyPr/>
                    <a:lstStyle/>
                    <a:p>
                      <a:r>
                        <a:rPr lang="en-US" sz="1500" b="0">
                          <a:effectLst/>
                          <a:latin typeface="AmazonEmberBold"/>
                        </a:rPr>
                        <a:t>Schema</a:t>
                      </a:r>
                      <a:endParaRPr lang="en-US" sz="150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a:effectLst/>
                        </a:rPr>
                        <a:t>Designed prior to the DW implementation (schema-on-write)</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dirty="0">
                          <a:effectLst/>
                        </a:rPr>
                        <a:t>Written at the time of analysis (schema-on-read)</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extLst>
                  <a:ext uri="{0D108BD9-81ED-4DB2-BD59-A6C34878D82A}">
                    <a16:rowId xmlns:a16="http://schemas.microsoft.com/office/drawing/2014/main" val="3835937992"/>
                  </a:ext>
                </a:extLst>
              </a:tr>
              <a:tr h="631797">
                <a:tc>
                  <a:txBody>
                    <a:bodyPr/>
                    <a:lstStyle/>
                    <a:p>
                      <a:r>
                        <a:rPr lang="en-US" sz="1500" b="0">
                          <a:effectLst/>
                          <a:latin typeface="AmazonEmberBold"/>
                        </a:rPr>
                        <a:t>Price/Performance</a:t>
                      </a:r>
                      <a:endParaRPr lang="en-US" sz="150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a:effectLst/>
                        </a:rPr>
                        <a:t>Fastest query results using higher cost storage</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dirty="0">
                          <a:effectLst/>
                        </a:rPr>
                        <a:t>Query results getting faster using low-cost storage</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extLst>
                  <a:ext uri="{0D108BD9-81ED-4DB2-BD59-A6C34878D82A}">
                    <a16:rowId xmlns:a16="http://schemas.microsoft.com/office/drawing/2014/main" val="159490064"/>
                  </a:ext>
                </a:extLst>
              </a:tr>
              <a:tr h="862468">
                <a:tc>
                  <a:txBody>
                    <a:bodyPr/>
                    <a:lstStyle/>
                    <a:p>
                      <a:r>
                        <a:rPr lang="en-US" sz="1500" b="0">
                          <a:effectLst/>
                          <a:latin typeface="AmazonEmberBold"/>
                        </a:rPr>
                        <a:t>Data Quality</a:t>
                      </a:r>
                      <a:br>
                        <a:rPr lang="en-US" sz="1500" b="0">
                          <a:effectLst/>
                          <a:latin typeface="AmazonEmberBold"/>
                        </a:rPr>
                      </a:br>
                      <a:endParaRPr lang="en-US" sz="150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a:effectLst/>
                        </a:rPr>
                        <a:t>Highly curated data that serves as the central version of the truth</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dirty="0">
                          <a:effectLst/>
                        </a:rPr>
                        <a:t>Any data that may or may not be curated (</a:t>
                      </a:r>
                      <a:r>
                        <a:rPr lang="en-US" sz="1500" dirty="0" err="1">
                          <a:effectLst/>
                        </a:rPr>
                        <a:t>ie</a:t>
                      </a:r>
                      <a:r>
                        <a:rPr lang="en-US" sz="1500" dirty="0">
                          <a:effectLst/>
                        </a:rPr>
                        <a:t>. raw data)</a:t>
                      </a:r>
                      <a:br>
                        <a:rPr lang="en-US" sz="1500" dirty="0">
                          <a:effectLst/>
                        </a:rPr>
                      </a:br>
                      <a:endParaRPr lang="en-US" sz="1500" dirty="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extLst>
                  <a:ext uri="{0D108BD9-81ED-4DB2-BD59-A6C34878D82A}">
                    <a16:rowId xmlns:a16="http://schemas.microsoft.com/office/drawing/2014/main" val="158915465"/>
                  </a:ext>
                </a:extLst>
              </a:tr>
              <a:tr h="862468">
                <a:tc>
                  <a:txBody>
                    <a:bodyPr/>
                    <a:lstStyle/>
                    <a:p>
                      <a:r>
                        <a:rPr lang="en-US" sz="1500" b="0" dirty="0">
                          <a:effectLst/>
                          <a:latin typeface="AmazonEmberBold"/>
                        </a:rPr>
                        <a:t>Users</a:t>
                      </a:r>
                      <a:endParaRPr lang="en-US" sz="1500" dirty="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a:effectLst/>
                        </a:rPr>
                        <a:t>Business analysts</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tc>
                  <a:txBody>
                    <a:bodyPr/>
                    <a:lstStyle/>
                    <a:p>
                      <a:r>
                        <a:rPr lang="en-US" sz="1500" dirty="0">
                          <a:effectLst/>
                        </a:rPr>
                        <a:t>Data scientists, Data developers, and Business analysts (using curated data)</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solidFill>
                      <a:srgbClr val="FFFFFF"/>
                    </a:solidFill>
                  </a:tcPr>
                </a:tc>
                <a:extLst>
                  <a:ext uri="{0D108BD9-81ED-4DB2-BD59-A6C34878D82A}">
                    <a16:rowId xmlns:a16="http://schemas.microsoft.com/office/drawing/2014/main" val="1073260537"/>
                  </a:ext>
                </a:extLst>
              </a:tr>
              <a:tr h="1093138">
                <a:tc>
                  <a:txBody>
                    <a:bodyPr/>
                    <a:lstStyle/>
                    <a:p>
                      <a:r>
                        <a:rPr lang="en-US" sz="1500" b="0" dirty="0">
                          <a:effectLst/>
                          <a:latin typeface="AmazonEmberBold"/>
                        </a:rPr>
                        <a:t>Analytics</a:t>
                      </a:r>
                      <a:endParaRPr lang="en-US" sz="1500" dirty="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dirty="0">
                          <a:effectLst/>
                        </a:rPr>
                        <a:t>Batch reporting, BI and visualizations</a:t>
                      </a: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tc>
                  <a:txBody>
                    <a:bodyPr/>
                    <a:lstStyle/>
                    <a:p>
                      <a:r>
                        <a:rPr lang="en-US" sz="1500" dirty="0">
                          <a:effectLst/>
                        </a:rPr>
                        <a:t>Machine Learning, Predictive analytics, data discovery and profiling</a:t>
                      </a:r>
                      <a:br>
                        <a:rPr lang="en-US" sz="1500" dirty="0">
                          <a:effectLst/>
                        </a:rPr>
                      </a:br>
                      <a:endParaRPr lang="en-US" sz="1500" dirty="0">
                        <a:effectLst/>
                      </a:endParaRPr>
                    </a:p>
                  </a:txBody>
                  <a:tcPr marL="63935" marR="63935" marT="63935" marB="63935" anchor="ctr">
                    <a:lnL w="9525" cap="flat" cmpd="sng" algn="ctr">
                      <a:solidFill>
                        <a:srgbClr val="C0CAD4"/>
                      </a:solidFill>
                      <a:prstDash val="solid"/>
                      <a:round/>
                      <a:headEnd type="none" w="med" len="med"/>
                      <a:tailEnd type="none" w="med" len="med"/>
                    </a:lnL>
                    <a:lnR w="9525" cap="flat" cmpd="sng" algn="ctr">
                      <a:solidFill>
                        <a:srgbClr val="C0CAD4"/>
                      </a:solidFill>
                      <a:prstDash val="solid"/>
                      <a:round/>
                      <a:headEnd type="none" w="med" len="med"/>
                      <a:tailEnd type="none" w="med" len="med"/>
                    </a:lnR>
                    <a:lnT w="9525" cap="flat" cmpd="sng" algn="ctr">
                      <a:solidFill>
                        <a:srgbClr val="C0CAD4"/>
                      </a:solidFill>
                      <a:prstDash val="solid"/>
                      <a:round/>
                      <a:headEnd type="none" w="med" len="med"/>
                      <a:tailEnd type="none" w="med" len="med"/>
                    </a:lnT>
                    <a:lnB w="9525" cap="flat" cmpd="sng" algn="ctr">
                      <a:solidFill>
                        <a:srgbClr val="C0CAD4"/>
                      </a:solidFill>
                      <a:prstDash val="solid"/>
                      <a:round/>
                      <a:headEnd type="none" w="med" len="med"/>
                      <a:tailEnd type="none" w="med" len="med"/>
                    </a:lnB>
                  </a:tcPr>
                </a:tc>
                <a:extLst>
                  <a:ext uri="{0D108BD9-81ED-4DB2-BD59-A6C34878D82A}">
                    <a16:rowId xmlns:a16="http://schemas.microsoft.com/office/drawing/2014/main" val="967706373"/>
                  </a:ext>
                </a:extLst>
              </a:tr>
            </a:tbl>
          </a:graphicData>
        </a:graphic>
      </p:graphicFrame>
      <p:sp>
        <p:nvSpPr>
          <p:cNvPr id="5" name="TextBox 4">
            <a:extLst>
              <a:ext uri="{FF2B5EF4-FFF2-40B4-BE49-F238E27FC236}">
                <a16:creationId xmlns:a16="http://schemas.microsoft.com/office/drawing/2014/main" id="{856FFC96-2FF2-7275-E4F4-A0C415FE7C45}"/>
              </a:ext>
            </a:extLst>
          </p:cNvPr>
          <p:cNvSpPr txBox="1"/>
          <p:nvPr/>
        </p:nvSpPr>
        <p:spPr>
          <a:xfrm>
            <a:off x="237744" y="564769"/>
            <a:ext cx="3712464" cy="2031325"/>
          </a:xfrm>
          <a:prstGeom prst="rect">
            <a:avLst/>
          </a:prstGeom>
          <a:noFill/>
        </p:spPr>
        <p:txBody>
          <a:bodyPr wrap="square" rtlCol="0">
            <a:spAutoFit/>
          </a:bodyPr>
          <a:lstStyle/>
          <a:p>
            <a:r>
              <a:rPr lang="en-US" dirty="0"/>
              <a:t>As organizations with data warehouses see the benefits of data lakes, they are evolving their warehouse to include data lakes, and enable diverse query capabilities, data science use-cases, and advanced capabilities for discovering new information models.</a:t>
            </a:r>
          </a:p>
        </p:txBody>
      </p:sp>
      <p:sp>
        <p:nvSpPr>
          <p:cNvPr id="6" name="TextBox 5">
            <a:extLst>
              <a:ext uri="{FF2B5EF4-FFF2-40B4-BE49-F238E27FC236}">
                <a16:creationId xmlns:a16="http://schemas.microsoft.com/office/drawing/2014/main" id="{1A2000A2-BE6B-F3B9-142D-2C4C63381B5F}"/>
              </a:ext>
            </a:extLst>
          </p:cNvPr>
          <p:cNvSpPr txBox="1"/>
          <p:nvPr/>
        </p:nvSpPr>
        <p:spPr>
          <a:xfrm>
            <a:off x="118872" y="2889504"/>
            <a:ext cx="3831336" cy="923330"/>
          </a:xfrm>
          <a:prstGeom prst="rect">
            <a:avLst/>
          </a:prstGeom>
          <a:noFill/>
        </p:spPr>
        <p:txBody>
          <a:bodyPr wrap="square" rtlCol="0">
            <a:spAutoFit/>
          </a:bodyPr>
          <a:lstStyle/>
          <a:p>
            <a:r>
              <a:rPr lang="en-US" dirty="0"/>
              <a:t>Gartner names this evolution the “Data Management Solution for Analytics” or “</a:t>
            </a:r>
            <a:r>
              <a:rPr lang="en-US" dirty="0">
                <a:highlight>
                  <a:srgbClr val="000000"/>
                </a:highlight>
                <a:hlinkClick r:id="rId2"/>
              </a:rPr>
              <a:t>DMSA</a:t>
            </a:r>
            <a:r>
              <a:rPr lang="en-US" dirty="0"/>
              <a:t>.”</a:t>
            </a:r>
          </a:p>
        </p:txBody>
      </p:sp>
      <p:sp>
        <p:nvSpPr>
          <p:cNvPr id="8" name="TextBox 7">
            <a:extLst>
              <a:ext uri="{FF2B5EF4-FFF2-40B4-BE49-F238E27FC236}">
                <a16:creationId xmlns:a16="http://schemas.microsoft.com/office/drawing/2014/main" id="{9F902EA6-7652-BE83-02BC-55532AE20FF6}"/>
              </a:ext>
            </a:extLst>
          </p:cNvPr>
          <p:cNvSpPr txBox="1"/>
          <p:nvPr/>
        </p:nvSpPr>
        <p:spPr>
          <a:xfrm>
            <a:off x="5760148" y="100584"/>
            <a:ext cx="4709160" cy="646331"/>
          </a:xfrm>
          <a:prstGeom prst="rect">
            <a:avLst/>
          </a:prstGeom>
          <a:noFill/>
        </p:spPr>
        <p:txBody>
          <a:bodyPr wrap="square" rtlCol="0">
            <a:spAutoFit/>
          </a:bodyPr>
          <a:lstStyle/>
          <a:p>
            <a:pPr algn="ctr"/>
            <a:r>
              <a:rPr lang="en-US" b="1" u="sng" dirty="0">
                <a:solidFill>
                  <a:schemeClr val="tx2"/>
                </a:solidFill>
              </a:rPr>
              <a:t>Data Lakes VS Data Warehouse</a:t>
            </a:r>
          </a:p>
          <a:p>
            <a:pPr algn="ctr"/>
            <a:endParaRPr lang="en-US" b="1" u="sng" dirty="0"/>
          </a:p>
        </p:txBody>
      </p:sp>
    </p:spTree>
    <p:extLst>
      <p:ext uri="{BB962C8B-B14F-4D97-AF65-F5344CB8AC3E}">
        <p14:creationId xmlns:p14="http://schemas.microsoft.com/office/powerpoint/2010/main" val="349730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6">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8">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0">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E75AA-BF78-23EF-C3DE-8270BF6759C8}"/>
              </a:ext>
            </a:extLst>
          </p:cNvPr>
          <p:cNvSpPr>
            <a:spLocks noGrp="1"/>
          </p:cNvSpPr>
          <p:nvPr>
            <p:ph type="title"/>
          </p:nvPr>
        </p:nvSpPr>
        <p:spPr>
          <a:xfrm>
            <a:off x="1157084" y="374427"/>
            <a:ext cx="10374517" cy="971512"/>
          </a:xfrm>
        </p:spPr>
        <p:txBody>
          <a:bodyPr anchor="ctr">
            <a:normAutofit/>
          </a:bodyPr>
          <a:lstStyle/>
          <a:p>
            <a:r>
              <a:rPr lang="en-US" sz="3200">
                <a:solidFill>
                  <a:schemeClr val="bg1"/>
                </a:solidFill>
                <a:highlight>
                  <a:srgbClr val="800000"/>
                </a:highlight>
              </a:rPr>
              <a:t>How Will it benefit you?</a:t>
            </a:r>
          </a:p>
        </p:txBody>
      </p:sp>
      <p:graphicFrame>
        <p:nvGraphicFramePr>
          <p:cNvPr id="59" name="Content Placeholder 2">
            <a:extLst>
              <a:ext uri="{FF2B5EF4-FFF2-40B4-BE49-F238E27FC236}">
                <a16:creationId xmlns:a16="http://schemas.microsoft.com/office/drawing/2014/main" id="{68302EA9-EAC0-809F-A084-1DBDD650A672}"/>
              </a:ext>
            </a:extLst>
          </p:cNvPr>
          <p:cNvGraphicFramePr>
            <a:graphicFrameLocks noGrp="1"/>
          </p:cNvGraphicFramePr>
          <p:nvPr>
            <p:ph idx="1"/>
            <p:extLst>
              <p:ext uri="{D42A27DB-BD31-4B8C-83A1-F6EECF244321}">
                <p14:modId xmlns:p14="http://schemas.microsoft.com/office/powerpoint/2010/main" val="92130856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a:extLst>
              <a:ext uri="{FF2B5EF4-FFF2-40B4-BE49-F238E27FC236}">
                <a16:creationId xmlns:a16="http://schemas.microsoft.com/office/drawing/2014/main" id="{F62A47BF-6FB4-352B-94F6-065133C67DEC}"/>
              </a:ext>
            </a:extLst>
          </p:cNvPr>
          <p:cNvSpPr/>
          <p:nvPr/>
        </p:nvSpPr>
        <p:spPr>
          <a:xfrm>
            <a:off x="2286000" y="3236976"/>
            <a:ext cx="274320"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B933F9D7-8719-0B88-443A-EEEFF6CA1AE5}"/>
              </a:ext>
            </a:extLst>
          </p:cNvPr>
          <p:cNvSpPr/>
          <p:nvPr/>
        </p:nvSpPr>
        <p:spPr>
          <a:xfrm>
            <a:off x="2139696" y="5047488"/>
            <a:ext cx="31154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77291DCB-91E4-DA10-1276-F3BC83EB9277}"/>
              </a:ext>
            </a:extLst>
          </p:cNvPr>
          <p:cNvSpPr/>
          <p:nvPr/>
        </p:nvSpPr>
        <p:spPr>
          <a:xfrm>
            <a:off x="8430768" y="3236976"/>
            <a:ext cx="228600" cy="45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59FF9AB2-C8BF-33F2-4806-4C9DE33DC2EC}"/>
              </a:ext>
            </a:extLst>
          </p:cNvPr>
          <p:cNvSpPr/>
          <p:nvPr/>
        </p:nvSpPr>
        <p:spPr>
          <a:xfrm>
            <a:off x="8019288" y="5047488"/>
            <a:ext cx="34747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mc:AlternateContent xmlns:mc="http://schemas.openxmlformats.org/markup-compatibility/2006">
        <mc:Choice xmlns:am3d="http://schemas.microsoft.com/office/drawing/2017/model3d" Requires="am3d">
          <p:graphicFrame>
            <p:nvGraphicFramePr>
              <p:cNvPr id="38" name="3D Model 37" descr="Upward Trend">
                <a:extLst>
                  <a:ext uri="{FF2B5EF4-FFF2-40B4-BE49-F238E27FC236}">
                    <a16:creationId xmlns:a16="http://schemas.microsoft.com/office/drawing/2014/main" id="{E4B3B046-CAA2-C8FD-D7DE-9C352F3258BA}"/>
                  </a:ext>
                </a:extLst>
              </p:cNvPr>
              <p:cNvGraphicFramePr>
                <a:graphicFrameLocks noChangeAspect="1"/>
              </p:cNvGraphicFramePr>
              <p:nvPr>
                <p:extLst>
                  <p:ext uri="{D42A27DB-BD31-4B8C-83A1-F6EECF244321}">
                    <p14:modId xmlns:p14="http://schemas.microsoft.com/office/powerpoint/2010/main" val="1103629993"/>
                  </p:ext>
                </p:extLst>
              </p:nvPr>
            </p:nvGraphicFramePr>
            <p:xfrm>
              <a:off x="8884400" y="-247385"/>
              <a:ext cx="2011901" cy="2604242"/>
            </p:xfrm>
            <a:graphic>
              <a:graphicData uri="http://schemas.microsoft.com/office/drawing/2017/model3d">
                <am3d:model3d r:embed="rId7">
                  <am3d:spPr>
                    <a:xfrm>
                      <a:off x="0" y="0"/>
                      <a:ext cx="2011901" cy="2604242"/>
                    </a:xfrm>
                    <a:prstGeom prst="rect">
                      <a:avLst/>
                    </a:prstGeom>
                  </am3d:spPr>
                  <am3d:camera>
                    <am3d:pos x="0" y="0" z="65012918"/>
                    <am3d:up dx="0" dy="36000000" dz="0"/>
                    <am3d:lookAt x="0" y="0" z="0"/>
                    <am3d:perspective fov="2700000"/>
                  </am3d:camera>
                  <am3d:trans>
                    <am3d:meterPerModelUnit n="101711" d="1000000"/>
                    <am3d:preTrans dx="0" dy="-16609428" dz="0"/>
                    <am3d:scale>
                      <am3d:sx n="1000000" d="1000000"/>
                      <am3d:sy n="1000000" d="1000000"/>
                      <am3d:sz n="1000000" d="1000000"/>
                    </am3d:scale>
                    <am3d:rot ax="-789931" ay="3695186" az="-697538"/>
                    <am3d:postTrans dx="0" dy="0" dz="0"/>
                  </am3d:trans>
                  <am3d:raster rName="Office3DRenderer" rVer="16.0.8326">
                    <am3d:blip r:embed="rId8"/>
                  </am3d:raster>
                  <am3d:objViewport viewportSz="33591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Upward Trend">
                <a:extLst>
                  <a:ext uri="{FF2B5EF4-FFF2-40B4-BE49-F238E27FC236}">
                    <a16:creationId xmlns:a16="http://schemas.microsoft.com/office/drawing/2014/main" id="{E4B3B046-CAA2-C8FD-D7DE-9C352F3258BA}"/>
                  </a:ext>
                </a:extLst>
              </p:cNvPr>
              <p:cNvPicPr>
                <a:picLocks noGrp="1" noRot="1" noChangeAspect="1" noMove="1" noResize="1" noEditPoints="1" noAdjustHandles="1" noChangeArrowheads="1" noChangeShapeType="1" noCrop="1"/>
              </p:cNvPicPr>
              <p:nvPr/>
            </p:nvPicPr>
            <p:blipFill>
              <a:blip r:embed="rId8"/>
              <a:stretch>
                <a:fillRect/>
              </a:stretch>
            </p:blipFill>
            <p:spPr>
              <a:xfrm>
                <a:off x="8884400" y="-247385"/>
                <a:ext cx="2011901" cy="2604242"/>
              </a:xfrm>
              <a:prstGeom prst="rect">
                <a:avLst/>
              </a:prstGeom>
            </p:spPr>
          </p:pic>
        </mc:Fallback>
      </mc:AlternateContent>
    </p:spTree>
    <p:extLst>
      <p:ext uri="{BB962C8B-B14F-4D97-AF65-F5344CB8AC3E}">
        <p14:creationId xmlns:p14="http://schemas.microsoft.com/office/powerpoint/2010/main" val="193103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A46D4-55E1-B3ED-0237-A7269E41570E}"/>
              </a:ext>
            </a:extLst>
          </p:cNvPr>
          <p:cNvSpPr>
            <a:spLocks noGrp="1"/>
          </p:cNvSpPr>
          <p:nvPr>
            <p:ph type="title"/>
          </p:nvPr>
        </p:nvSpPr>
        <p:spPr>
          <a:xfrm>
            <a:off x="1380236" y="286601"/>
            <a:ext cx="5929422" cy="1852976"/>
          </a:xfrm>
        </p:spPr>
        <p:txBody>
          <a:bodyPr>
            <a:normAutofit/>
          </a:bodyPr>
          <a:lstStyle/>
          <a:p>
            <a:r>
              <a:rPr lang="en-US" sz="4000" dirty="0"/>
              <a:t>Serverless Architecture</a:t>
            </a:r>
          </a:p>
        </p:txBody>
      </p:sp>
      <p:sp>
        <p:nvSpPr>
          <p:cNvPr id="29" name="Content Placeholder 2">
            <a:extLst>
              <a:ext uri="{FF2B5EF4-FFF2-40B4-BE49-F238E27FC236}">
                <a16:creationId xmlns:a16="http://schemas.microsoft.com/office/drawing/2014/main" id="{FEBF8148-CD77-5434-7099-CC31531BB1BC}"/>
              </a:ext>
            </a:extLst>
          </p:cNvPr>
          <p:cNvSpPr>
            <a:spLocks noGrp="1"/>
          </p:cNvSpPr>
          <p:nvPr>
            <p:ph idx="1"/>
          </p:nvPr>
        </p:nvSpPr>
        <p:spPr>
          <a:xfrm>
            <a:off x="1380237" y="2621381"/>
            <a:ext cx="5929422" cy="3322219"/>
          </a:xfrm>
        </p:spPr>
        <p:txBody>
          <a:bodyPr>
            <a:normAutofit/>
          </a:bodyPr>
          <a:lstStyle/>
          <a:p>
            <a:pPr marL="0" indent="0">
              <a:lnSpc>
                <a:spcPct val="110000"/>
              </a:lnSpc>
              <a:buNone/>
            </a:pPr>
            <a:r>
              <a:rPr lang="en-US" sz="1500"/>
              <a:t>Serverless architecture is an approach to software design that allows developers to build and run services without having to manage the underlying infrastructure. Developers can write and deploy code, while a cloud provider provisions servers to run their applications, databases, and storage systems at any scale. You no longer have to provision, scale, and maintain servers to run your applications, databases, and storage systems. </a:t>
            </a:r>
          </a:p>
          <a:p>
            <a:pPr marL="0" indent="0">
              <a:lnSpc>
                <a:spcPct val="110000"/>
              </a:lnSpc>
              <a:buNone/>
            </a:pPr>
            <a:r>
              <a:rPr lang="en-US" sz="1500"/>
              <a:t>By using a serverless architecture, your developers can focus on their core product instead of worrying about managing and operating servers or runtimes, either in the cloud or on-premises. This reduced overhead lets developers reclaim time and energy that can be spent on developing great products which scale and that are reliable.</a:t>
            </a:r>
          </a:p>
          <a:p>
            <a:pPr marL="0" indent="0">
              <a:lnSpc>
                <a:spcPct val="110000"/>
              </a:lnSpc>
              <a:buNone/>
            </a:pPr>
            <a:endParaRPr lang="en-US" sz="15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EE6F0D-F596-6DA5-5E27-5F38081AE9FD}"/>
              </a:ext>
            </a:extLst>
          </p:cNvPr>
          <p:cNvPicPr>
            <a:picLocks noChangeAspect="1"/>
          </p:cNvPicPr>
          <p:nvPr/>
        </p:nvPicPr>
        <p:blipFill rotWithShape="1">
          <a:blip r:embed="rId2"/>
          <a:srcRect l="15572" r="48701" b="-1"/>
          <a:stretch/>
        </p:blipFill>
        <p:spPr>
          <a:xfrm>
            <a:off x="8115300" y="-12515"/>
            <a:ext cx="4076700" cy="6418631"/>
          </a:xfrm>
          <a:prstGeom prst="rect">
            <a:avLst/>
          </a:prstGeom>
        </p:spPr>
      </p:pic>
      <mc:AlternateContent xmlns:mc="http://schemas.openxmlformats.org/markup-compatibility/2006">
        <mc:Choice xmlns:am3d="http://schemas.microsoft.com/office/drawing/2017/model3d" Requires="am3d">
          <p:graphicFrame>
            <p:nvGraphicFramePr>
              <p:cNvPr id="4" name="3D Model 3" descr="Cloud Database">
                <a:extLst>
                  <a:ext uri="{FF2B5EF4-FFF2-40B4-BE49-F238E27FC236}">
                    <a16:creationId xmlns:a16="http://schemas.microsoft.com/office/drawing/2014/main" id="{61F905F9-4F99-8B98-BAAB-6EFC455E6B42}"/>
                  </a:ext>
                </a:extLst>
              </p:cNvPr>
              <p:cNvGraphicFramePr>
                <a:graphicFrameLocks noChangeAspect="1"/>
              </p:cNvGraphicFramePr>
              <p:nvPr>
                <p:extLst>
                  <p:ext uri="{D42A27DB-BD31-4B8C-83A1-F6EECF244321}">
                    <p14:modId xmlns:p14="http://schemas.microsoft.com/office/powerpoint/2010/main" val="3719907505"/>
                  </p:ext>
                </p:extLst>
              </p:nvPr>
            </p:nvGraphicFramePr>
            <p:xfrm>
              <a:off x="5781640" y="-29433"/>
              <a:ext cx="2449916" cy="2754567"/>
            </p:xfrm>
            <a:graphic>
              <a:graphicData uri="http://schemas.microsoft.com/office/drawing/2017/model3d">
                <am3d:model3d r:embed="rId3">
                  <am3d:spPr>
                    <a:xfrm>
                      <a:off x="0" y="0"/>
                      <a:ext cx="2449916" cy="2754567"/>
                    </a:xfrm>
                    <a:prstGeom prst="rect">
                      <a:avLst/>
                    </a:prstGeom>
                  </am3d:spPr>
                  <am3d:camera>
                    <am3d:pos x="0" y="0" z="75336453"/>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x="3681749" ay="65969" az="120752"/>
                    <am3d:postTrans dx="0" dy="0" dz="0"/>
                  </am3d:trans>
                  <am3d:raster rName="Office3DRenderer" rVer="16.0.8326">
                    <am3d:blip r:embed="rId4"/>
                  </am3d:raster>
                  <am3d:objViewport viewportSz="45570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Database">
                <a:extLst>
                  <a:ext uri="{FF2B5EF4-FFF2-40B4-BE49-F238E27FC236}">
                    <a16:creationId xmlns:a16="http://schemas.microsoft.com/office/drawing/2014/main" id="{61F905F9-4F99-8B98-BAAB-6EFC455E6B42}"/>
                  </a:ext>
                </a:extLst>
              </p:cNvPr>
              <p:cNvPicPr>
                <a:picLocks noGrp="1" noRot="1" noChangeAspect="1" noMove="1" noResize="1" noEditPoints="1" noAdjustHandles="1" noChangeArrowheads="1" noChangeShapeType="1" noCrop="1"/>
              </p:cNvPicPr>
              <p:nvPr/>
            </p:nvPicPr>
            <p:blipFill>
              <a:blip r:embed="rId4"/>
              <a:stretch>
                <a:fillRect/>
              </a:stretch>
            </p:blipFill>
            <p:spPr>
              <a:xfrm>
                <a:off x="5781640" y="-29433"/>
                <a:ext cx="2449916" cy="2754567"/>
              </a:xfrm>
              <a:prstGeom prst="rect">
                <a:avLst/>
              </a:prstGeom>
            </p:spPr>
          </p:pic>
        </mc:Fallback>
      </mc:AlternateContent>
    </p:spTree>
    <p:extLst>
      <p:ext uri="{BB962C8B-B14F-4D97-AF65-F5344CB8AC3E}">
        <p14:creationId xmlns:p14="http://schemas.microsoft.com/office/powerpoint/2010/main" val="201033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34">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6">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8">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A1434E-2B07-3A7F-90A2-B43F825505B5}"/>
              </a:ext>
            </a:extLst>
          </p:cNvPr>
          <p:cNvSpPr>
            <a:spLocks noGrp="1"/>
          </p:cNvSpPr>
          <p:nvPr>
            <p:ph type="title"/>
          </p:nvPr>
        </p:nvSpPr>
        <p:spPr>
          <a:xfrm>
            <a:off x="1446517" y="93786"/>
            <a:ext cx="9144000" cy="5751242"/>
          </a:xfrm>
        </p:spPr>
        <p:txBody>
          <a:bodyPr vert="horz" lIns="0" tIns="0" rIns="0" bIns="0" rtlCol="0" anchor="ctr">
            <a:normAutofit/>
          </a:bodyPr>
          <a:lstStyle/>
          <a:p>
            <a:pPr algn="ctr"/>
            <a:r>
              <a:rPr lang="en-US" sz="4400" spc="750" dirty="0">
                <a:solidFill>
                  <a:schemeClr val="bg1"/>
                </a:solidFill>
              </a:rPr>
              <a:t>Let's see how the pros outweigh the cons for going serverless. </a:t>
            </a:r>
          </a:p>
        </p:txBody>
      </p:sp>
      <p:sp>
        <p:nvSpPr>
          <p:cNvPr id="4" name="Down Arrow 3">
            <a:extLst>
              <a:ext uri="{FF2B5EF4-FFF2-40B4-BE49-F238E27FC236}">
                <a16:creationId xmlns:a16="http://schemas.microsoft.com/office/drawing/2014/main" id="{44C5C116-ACF8-3683-A91B-35A5295EB914}"/>
              </a:ext>
            </a:extLst>
          </p:cNvPr>
          <p:cNvSpPr/>
          <p:nvPr/>
        </p:nvSpPr>
        <p:spPr>
          <a:xfrm>
            <a:off x="5873262" y="4126523"/>
            <a:ext cx="398584" cy="9899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5" name="3D Model 4" descr="Face Screaming In Fear Emoji">
                <a:extLst>
                  <a:ext uri="{FF2B5EF4-FFF2-40B4-BE49-F238E27FC236}">
                    <a16:creationId xmlns:a16="http://schemas.microsoft.com/office/drawing/2014/main" id="{F970F8B3-AF01-13EC-B2C2-E24272DD84F2}"/>
                  </a:ext>
                </a:extLst>
              </p:cNvPr>
              <p:cNvGraphicFramePr>
                <a:graphicFrameLocks noChangeAspect="1"/>
              </p:cNvGraphicFramePr>
              <p:nvPr>
                <p:extLst>
                  <p:ext uri="{D42A27DB-BD31-4B8C-83A1-F6EECF244321}">
                    <p14:modId xmlns:p14="http://schemas.microsoft.com/office/powerpoint/2010/main" val="3892233907"/>
                  </p:ext>
                </p:extLst>
              </p:nvPr>
            </p:nvGraphicFramePr>
            <p:xfrm>
              <a:off x="8781570" y="3927249"/>
              <a:ext cx="2818426" cy="2564514"/>
            </p:xfrm>
            <a:graphic>
              <a:graphicData uri="http://schemas.microsoft.com/office/drawing/2017/model3d">
                <am3d:model3d r:embed="rId2">
                  <am3d:spPr>
                    <a:xfrm>
                      <a:off x="0" y="0"/>
                      <a:ext cx="2818426" cy="2564514"/>
                    </a:xfrm>
                    <a:prstGeom prst="rect">
                      <a:avLst/>
                    </a:prstGeom>
                  </am3d:spPr>
                  <am3d:camera>
                    <am3d:pos x="0" y="0" z="81461348"/>
                    <am3d:up dx="0" dy="36000000" dz="0"/>
                    <am3d:lookAt x="0" y="0" z="0"/>
                    <am3d:perspective fov="2700000"/>
                  </am3d:camera>
                  <am3d:trans>
                    <am3d:meterPerModelUnit n="95238" d="1000000"/>
                    <am3d:preTrans dx="0" dy="-17999993" dz="5203"/>
                    <am3d:scale>
                      <am3d:sx n="1000000" d="1000000"/>
                      <am3d:sy n="1000000" d="1000000"/>
                      <am3d:sz n="1000000" d="1000000"/>
                    </am3d:scale>
                    <am3d:rot ax="-1815225" ay="507668" az="-294316"/>
                    <am3d:postTrans dx="0" dy="0" dz="0"/>
                  </am3d:trans>
                  <am3d:raster rName="Office3DRenderer" rVer="16.0.8326">
                    <am3d:blip r:embed="rId3"/>
                  </am3d:raster>
                  <am3d:objViewport viewportSz="45450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Face Screaming In Fear Emoji">
                <a:extLst>
                  <a:ext uri="{FF2B5EF4-FFF2-40B4-BE49-F238E27FC236}">
                    <a16:creationId xmlns:a16="http://schemas.microsoft.com/office/drawing/2014/main" id="{F970F8B3-AF01-13EC-B2C2-E24272DD84F2}"/>
                  </a:ext>
                </a:extLst>
              </p:cNvPr>
              <p:cNvPicPr>
                <a:picLocks noGrp="1" noRot="1" noChangeAspect="1" noMove="1" noResize="1" noEditPoints="1" noAdjustHandles="1" noChangeArrowheads="1" noChangeShapeType="1" noCrop="1"/>
              </p:cNvPicPr>
              <p:nvPr/>
            </p:nvPicPr>
            <p:blipFill>
              <a:blip r:embed="rId3"/>
              <a:stretch>
                <a:fillRect/>
              </a:stretch>
            </p:blipFill>
            <p:spPr>
              <a:xfrm>
                <a:off x="8781570" y="3927249"/>
                <a:ext cx="2818426" cy="2564514"/>
              </a:xfrm>
              <a:prstGeom prst="rect">
                <a:avLst/>
              </a:prstGeom>
            </p:spPr>
          </p:pic>
        </mc:Fallback>
      </mc:AlternateContent>
    </p:spTree>
    <p:extLst>
      <p:ext uri="{BB962C8B-B14F-4D97-AF65-F5344CB8AC3E}">
        <p14:creationId xmlns:p14="http://schemas.microsoft.com/office/powerpoint/2010/main" val="67176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itle 1">
            <a:extLst>
              <a:ext uri="{FF2B5EF4-FFF2-40B4-BE49-F238E27FC236}">
                <a16:creationId xmlns:a16="http://schemas.microsoft.com/office/drawing/2014/main" id="{9D85CC32-3D9D-1A1A-47FF-3CF0638200BD}"/>
              </a:ext>
            </a:extLst>
          </p:cNvPr>
          <p:cNvGraphicFramePr>
            <a:graphicFrameLocks noGrp="1"/>
          </p:cNvGraphicFramePr>
          <p:nvPr>
            <p:ph idx="1"/>
            <p:extLst>
              <p:ext uri="{D42A27DB-BD31-4B8C-83A1-F6EECF244321}">
                <p14:modId xmlns:p14="http://schemas.microsoft.com/office/powerpoint/2010/main" val="3851335925"/>
              </p:ext>
            </p:extLst>
          </p:nvPr>
        </p:nvGraphicFramePr>
        <p:xfrm>
          <a:off x="579485" y="1709462"/>
          <a:ext cx="11033029" cy="5240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Arrow 4">
            <a:extLst>
              <a:ext uri="{FF2B5EF4-FFF2-40B4-BE49-F238E27FC236}">
                <a16:creationId xmlns:a16="http://schemas.microsoft.com/office/drawing/2014/main" id="{029E8560-4775-FF6D-AEDF-A6BE1D71C26F}"/>
              </a:ext>
            </a:extLst>
          </p:cNvPr>
          <p:cNvSpPr/>
          <p:nvPr/>
        </p:nvSpPr>
        <p:spPr>
          <a:xfrm>
            <a:off x="2926080" y="2350008"/>
            <a:ext cx="457200"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8E786007-7825-6B1D-E2D9-7A136FBF3C85}"/>
              </a:ext>
            </a:extLst>
          </p:cNvPr>
          <p:cNvSpPr/>
          <p:nvPr/>
        </p:nvSpPr>
        <p:spPr>
          <a:xfrm>
            <a:off x="2971800" y="5779008"/>
            <a:ext cx="39319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848C30C3-FE6F-95B1-26A2-8B80645F58C1}"/>
              </a:ext>
            </a:extLst>
          </p:cNvPr>
          <p:cNvSpPr/>
          <p:nvPr/>
        </p:nvSpPr>
        <p:spPr>
          <a:xfrm>
            <a:off x="4489704" y="3081528"/>
            <a:ext cx="329184"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EDF5C8C4-C01C-3DAC-1DAB-68EA1B96EEBE}"/>
              </a:ext>
            </a:extLst>
          </p:cNvPr>
          <p:cNvSpPr/>
          <p:nvPr/>
        </p:nvSpPr>
        <p:spPr>
          <a:xfrm>
            <a:off x="7324344" y="3017520"/>
            <a:ext cx="274320" cy="347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12D1C1CD-F401-1B91-47FB-0AD4FB870C82}"/>
              </a:ext>
            </a:extLst>
          </p:cNvPr>
          <p:cNvSpPr/>
          <p:nvPr/>
        </p:nvSpPr>
        <p:spPr>
          <a:xfrm>
            <a:off x="10158984" y="2980944"/>
            <a:ext cx="292608" cy="448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763367"/>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418</TotalTime>
  <Words>1362</Words>
  <Application>Microsoft Macintosh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AmazonEmberBold</vt:lpstr>
      <vt:lpstr>Arial</vt:lpstr>
      <vt:lpstr>Tw Cen MT</vt:lpstr>
      <vt:lpstr>Wingdings</vt:lpstr>
      <vt:lpstr>GradientRiseVTI</vt:lpstr>
      <vt:lpstr>SFL SCIENTIFIC Exercise </vt:lpstr>
      <vt:lpstr>Table of Contents </vt:lpstr>
      <vt:lpstr>Data Lakes </vt:lpstr>
      <vt:lpstr>Benefits </vt:lpstr>
      <vt:lpstr>PowerPoint Presentation</vt:lpstr>
      <vt:lpstr>How Will it benefit you?</vt:lpstr>
      <vt:lpstr>Serverless Architecture</vt:lpstr>
      <vt:lpstr>Let's see how the pros outweigh the cons for going serverless. </vt:lpstr>
      <vt:lpstr>PowerPoint Presentation</vt:lpstr>
      <vt:lpstr>ETL Pipeline</vt:lpstr>
      <vt:lpstr>Process Design </vt:lpstr>
      <vt:lpstr>Ml-ops  </vt:lpstr>
      <vt:lpstr>Ml-ops roadmap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SFL SCIENTIFIC Exercise </dc:title>
  <dc:creator>Shaikh, Mohamed Faadil Fahim</dc:creator>
  <cp:lastModifiedBy>Shaikh, Mohamed Faadil Fahim</cp:lastModifiedBy>
  <cp:revision>6</cp:revision>
  <dcterms:created xsi:type="dcterms:W3CDTF">2022-07-10T14:26:27Z</dcterms:created>
  <dcterms:modified xsi:type="dcterms:W3CDTF">2022-07-10T21:24:43Z</dcterms:modified>
</cp:coreProperties>
</file>